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396f433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396f433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6574488a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6574488a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396f433fd_0_2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396f433fd_0_2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396f433fd_0_2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396f433fd_0_2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396f433fd_0_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396f433fd_0_2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396f433fd_0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6396f433fd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396f433fd_0_2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396f433fd_0_2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396f433fd_0_2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396f433fd_0_2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Analysis of the US Accidents dataset revealed crucial insights into the factors contributing to road accidents, particularly focusing on weather conditions, atmospheric variables, and geographical locations.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findings offer actionable recommendations for policymakers, transportation authorities, and stakeholders to implement targeted interventions and improve road safety measures.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Some future enhancements we can make to our project include implementing an alternative route recommendation system and an alert system that notifies drivers traveling through accident-prone areas for public safety</a:t>
            </a:r>
            <a:endParaRPr sz="1200">
              <a:solidFill>
                <a:schemeClr val="dk1"/>
              </a:solidFill>
              <a:latin typeface="Times New Roman"/>
              <a:ea typeface="Times New Roman"/>
              <a:cs typeface="Times New Roman"/>
              <a:sym typeface="Times New Roman"/>
            </a:endParaRPr>
          </a:p>
          <a:p>
            <a:pPr indent="0" lvl="0" marL="0" rtl="0" algn="just">
              <a:lnSpc>
                <a:spcPct val="110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396f433fd_0_2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6396f433fd_0_2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396f433fd_0_2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396f433fd_0_2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396f433f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396f433f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396f433f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396f433f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396f433f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396f433f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396f433fd_0_2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396f433fd_0_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396f433fd_0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396f433fd_0_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396f433fd_0_2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396f433fd_0_2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6574488a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6574488a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Hi All,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This is Aswini Shilpha S S here.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I’ll be talking about how our project is relevant to Big Data starting with the 4 Vs  that is Velocity, Volume, Variety and Veracity.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The dataset we have considered for our project is about 3.1 GB which is a huge volume of data to process and analyz. And it contains data from various entities including the US and State Departments of Transportation, Law Enforcement Agencies, Traffic cameras and sensors and this datasets contains some outliers and noisy data which would be handled during preprocessing which involves Veracity.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Next we’ll talk about the dataset. We have obtained the dataset from Kaggle. The size is about 3.1 GB and it has US Accidents Data from 2016 to 2023 with 7.7 million records.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Next we’ll talk about Cleaning and Preprocessing of Data before we start analyzing it.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Here, we’ll start by removing duplicates, dropping null valued columns and to reduce dimensionality, 16 columns were dropped, Missing values were filled using forward and backward method.  Post Cleaning and preprocessing, we had 31 Features and 5.9 Million Records. This cleaned dataset is saved as Parquet File for easy access to read and analyze.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Next we’ll talk about, Data Analysis and Visualization based on Parquet File.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Here, multiple visualizations are implemented to analyze and get more insights using these attributes.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As per the Pie Chart, we can identify the top states with more % of Accidents and from the bar graph we can identify when do these accidents occur at hourly level i.e for CA and FL, it’s mostly during the night and for TX its during the rush hour from 1-3pm.</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Next, we have implemented Temporal Trends Visualizations. </a:t>
            </a:r>
            <a:endParaRPr>
              <a:solidFill>
                <a:schemeClr val="dk1"/>
              </a:solidFill>
            </a:endParaRPr>
          </a:p>
          <a:p>
            <a:pPr indent="0" lvl="0" marL="0" rtl="0" algn="just">
              <a:lnSpc>
                <a:spcPct val="110000"/>
              </a:lnSpc>
              <a:spcBef>
                <a:spcPts val="600"/>
              </a:spcBef>
              <a:spcAft>
                <a:spcPts val="0"/>
              </a:spcAft>
              <a:buClr>
                <a:schemeClr val="dk1"/>
              </a:buClr>
              <a:buSzPts val="1100"/>
              <a:buFont typeface="Arial"/>
              <a:buNone/>
            </a:pPr>
            <a:r>
              <a:rPr lang="en">
                <a:solidFill>
                  <a:schemeClr val="dk1"/>
                </a:solidFill>
              </a:rPr>
              <a:t>Here, using Graphs and Heatmaps, we can identify which year had most severe accidents and on a hourly level, we can identify that most accidents have occurred in the night or during the rush hours from 1-3pm.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6574488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6574488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18.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4.png"/><Relationship Id="rId11" Type="http://schemas.openxmlformats.org/officeDocument/2006/relationships/image" Target="../media/image21.png"/><Relationship Id="rId10" Type="http://schemas.openxmlformats.org/officeDocument/2006/relationships/image" Target="../media/image25.png"/><Relationship Id="rId9"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mt="16000"/>
          </a:blip>
          <a:stretch>
            <a:fillRect/>
          </a:stretch>
        </p:blipFill>
        <p:spPr>
          <a:xfrm>
            <a:off x="0" y="0"/>
            <a:ext cx="9144000" cy="5143500"/>
          </a:xfrm>
          <a:prstGeom prst="rect">
            <a:avLst/>
          </a:prstGeom>
          <a:noFill/>
          <a:ln>
            <a:noFill/>
          </a:ln>
        </p:spPr>
      </p:pic>
      <p:sp>
        <p:nvSpPr>
          <p:cNvPr id="87" name="Google Shape;87;p13"/>
          <p:cNvSpPr txBox="1"/>
          <p:nvPr>
            <p:ph type="ctrTitle"/>
          </p:nvPr>
        </p:nvSpPr>
        <p:spPr>
          <a:xfrm>
            <a:off x="-59000" y="52350"/>
            <a:ext cx="9144000" cy="667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    Car Accidents Prevention</a:t>
            </a:r>
            <a:endParaRPr>
              <a:latin typeface="Times New Roman"/>
              <a:ea typeface="Times New Roman"/>
              <a:cs typeface="Times New Roman"/>
              <a:sym typeface="Times New Roman"/>
            </a:endParaRPr>
          </a:p>
        </p:txBody>
      </p:sp>
      <p:sp>
        <p:nvSpPr>
          <p:cNvPr id="88" name="Google Shape;88;p13"/>
          <p:cNvSpPr txBox="1"/>
          <p:nvPr>
            <p:ph idx="1" type="subTitle"/>
          </p:nvPr>
        </p:nvSpPr>
        <p:spPr>
          <a:xfrm>
            <a:off x="-100" y="719850"/>
            <a:ext cx="9144000" cy="6675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sz="2000">
                <a:solidFill>
                  <a:srgbClr val="000000"/>
                </a:solidFill>
                <a:latin typeface="Times New Roman"/>
                <a:ea typeface="Times New Roman"/>
                <a:cs typeface="Times New Roman"/>
                <a:sym typeface="Times New Roman"/>
              </a:rPr>
              <a:t>CS226 Big Data Management Fall 2023</a:t>
            </a:r>
            <a:endParaRPr b="1" sz="2000">
              <a:solidFill>
                <a:srgbClr val="000000"/>
              </a:solidFill>
              <a:latin typeface="Times New Roman"/>
              <a:ea typeface="Times New Roman"/>
              <a:cs typeface="Times New Roman"/>
              <a:sym typeface="Times New Roman"/>
            </a:endParaRPr>
          </a:p>
          <a:p>
            <a:pPr indent="0" lvl="0" marL="0" rtl="0" algn="ctr">
              <a:lnSpc>
                <a:spcPct val="90000"/>
              </a:lnSpc>
              <a:spcBef>
                <a:spcPts val="0"/>
              </a:spcBef>
              <a:spcAft>
                <a:spcPts val="0"/>
              </a:spcAft>
              <a:buNone/>
            </a:pPr>
            <a:r>
              <a:t/>
            </a:r>
            <a:endParaRPr sz="2000">
              <a:solidFill>
                <a:srgbClr val="000000"/>
              </a:solidFill>
              <a:latin typeface="Arial"/>
              <a:ea typeface="Arial"/>
              <a:cs typeface="Arial"/>
              <a:sym typeface="Arial"/>
            </a:endParaRPr>
          </a:p>
        </p:txBody>
      </p:sp>
      <p:sp>
        <p:nvSpPr>
          <p:cNvPr id="89" name="Google Shape;89;p13"/>
          <p:cNvSpPr txBox="1"/>
          <p:nvPr/>
        </p:nvSpPr>
        <p:spPr>
          <a:xfrm>
            <a:off x="560275" y="1734850"/>
            <a:ext cx="7598100" cy="30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GROUP NAME: </a:t>
            </a:r>
            <a:r>
              <a:rPr lang="en" sz="1800">
                <a:latin typeface="Times New Roman"/>
                <a:ea typeface="Times New Roman"/>
                <a:cs typeface="Times New Roman"/>
                <a:sym typeface="Times New Roman"/>
              </a:rPr>
              <a:t>THE FATE CHANGER</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GROUP NUMBER:</a:t>
            </a:r>
            <a:r>
              <a:rPr lang="en" sz="1800">
                <a:latin typeface="Times New Roman"/>
                <a:ea typeface="Times New Roman"/>
                <a:cs typeface="Times New Roman"/>
                <a:sym typeface="Times New Roman"/>
              </a:rPr>
              <a:t> 07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TEAM MEMBERS: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Tushar Baid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Aswini Shilpha S S</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Vishal Rohith Chinnam</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Sree Keerthi Reddy Gudipati</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Cameron Tsai</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p:txBody>
      </p:sp>
      <p:sp>
        <p:nvSpPr>
          <p:cNvPr id="90" name="Google Shape;90;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2"/>
          <p:cNvPicPr preferRelativeResize="0"/>
          <p:nvPr/>
        </p:nvPicPr>
        <p:blipFill>
          <a:blip r:embed="rId3">
            <a:alphaModFix amt="20000"/>
          </a:blip>
          <a:stretch>
            <a:fillRect/>
          </a:stretch>
        </p:blipFill>
        <p:spPr>
          <a:xfrm>
            <a:off x="0" y="2"/>
            <a:ext cx="9144000" cy="5118245"/>
          </a:xfrm>
          <a:prstGeom prst="rect">
            <a:avLst/>
          </a:prstGeom>
          <a:noFill/>
          <a:ln>
            <a:noFill/>
          </a:ln>
          <a:effectLst>
            <a:outerShdw blurRad="57150" rotWithShape="0" algn="bl" dir="5400000" dist="19050">
              <a:srgbClr val="000000">
                <a:alpha val="28000"/>
              </a:srgbClr>
            </a:outerShdw>
          </a:effectLst>
        </p:spPr>
      </p:pic>
      <p:sp>
        <p:nvSpPr>
          <p:cNvPr id="194" name="Google Shape;194;p22"/>
          <p:cNvSpPr txBox="1"/>
          <p:nvPr>
            <p:ph type="title"/>
          </p:nvPr>
        </p:nvSpPr>
        <p:spPr>
          <a:xfrm>
            <a:off x="684225" y="557350"/>
            <a:ext cx="20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OUR WORK</a:t>
            </a:r>
            <a:endParaRPr sz="2400">
              <a:latin typeface="Times New Roman"/>
              <a:ea typeface="Times New Roman"/>
              <a:cs typeface="Times New Roman"/>
              <a:sym typeface="Times New Roman"/>
            </a:endParaRPr>
          </a:p>
        </p:txBody>
      </p:sp>
      <p:sp>
        <p:nvSpPr>
          <p:cNvPr id="195" name="Google Shape;195;p22"/>
          <p:cNvSpPr txBox="1"/>
          <p:nvPr>
            <p:ph idx="12" type="sldNum"/>
          </p:nvPr>
        </p:nvSpPr>
        <p:spPr>
          <a:xfrm>
            <a:off x="8575627" y="474356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2"/>
          <p:cNvSpPr txBox="1"/>
          <p:nvPr/>
        </p:nvSpPr>
        <p:spPr>
          <a:xfrm>
            <a:off x="2707425" y="628150"/>
            <a:ext cx="5560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Times New Roman"/>
                <a:ea typeface="Times New Roman"/>
                <a:cs typeface="Times New Roman"/>
                <a:sym typeface="Times New Roman"/>
              </a:rPr>
              <a:t>DATA ANALYSIS AND VISUALIZATION CONTD.</a:t>
            </a:r>
            <a:endParaRPr b="1" sz="1800">
              <a:solidFill>
                <a:schemeClr val="dk2"/>
              </a:solidFill>
              <a:latin typeface="Times New Roman"/>
              <a:ea typeface="Times New Roman"/>
              <a:cs typeface="Times New Roman"/>
              <a:sym typeface="Times New Roman"/>
            </a:endParaRPr>
          </a:p>
        </p:txBody>
      </p:sp>
      <p:sp>
        <p:nvSpPr>
          <p:cNvPr id="197" name="Google Shape;197;p22"/>
          <p:cNvSpPr txBox="1"/>
          <p:nvPr/>
        </p:nvSpPr>
        <p:spPr>
          <a:xfrm>
            <a:off x="3529325" y="1092550"/>
            <a:ext cx="2023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Geospatial Heatmaps</a:t>
            </a:r>
            <a:endParaRPr b="1" sz="1300">
              <a:solidFill>
                <a:schemeClr val="accent1"/>
              </a:solidFill>
              <a:latin typeface="Lato"/>
              <a:ea typeface="Lato"/>
              <a:cs typeface="Lato"/>
              <a:sym typeface="Lato"/>
            </a:endParaRPr>
          </a:p>
        </p:txBody>
      </p:sp>
      <p:pic>
        <p:nvPicPr>
          <p:cNvPr id="198" name="Google Shape;198;p22"/>
          <p:cNvPicPr preferRelativeResize="0"/>
          <p:nvPr/>
        </p:nvPicPr>
        <p:blipFill>
          <a:blip r:embed="rId4">
            <a:alphaModFix/>
          </a:blip>
          <a:stretch>
            <a:fillRect/>
          </a:stretch>
        </p:blipFill>
        <p:spPr>
          <a:xfrm>
            <a:off x="0" y="4171000"/>
            <a:ext cx="947250" cy="947250"/>
          </a:xfrm>
          <a:prstGeom prst="rect">
            <a:avLst/>
          </a:prstGeom>
          <a:noFill/>
          <a:ln>
            <a:noFill/>
          </a:ln>
        </p:spPr>
      </p:pic>
      <p:pic>
        <p:nvPicPr>
          <p:cNvPr id="199" name="Google Shape;199;p22"/>
          <p:cNvPicPr preferRelativeResize="0"/>
          <p:nvPr/>
        </p:nvPicPr>
        <p:blipFill rotWithShape="1">
          <a:blip r:embed="rId5">
            <a:alphaModFix/>
          </a:blip>
          <a:srcRect b="33513" l="0" r="1922" t="33113"/>
          <a:stretch/>
        </p:blipFill>
        <p:spPr>
          <a:xfrm>
            <a:off x="152400" y="1461100"/>
            <a:ext cx="1679425" cy="1540650"/>
          </a:xfrm>
          <a:prstGeom prst="rect">
            <a:avLst/>
          </a:prstGeom>
          <a:noFill/>
          <a:ln>
            <a:noFill/>
          </a:ln>
        </p:spPr>
      </p:pic>
      <p:pic>
        <p:nvPicPr>
          <p:cNvPr id="200" name="Google Shape;200;p22"/>
          <p:cNvPicPr preferRelativeResize="0"/>
          <p:nvPr/>
        </p:nvPicPr>
        <p:blipFill rotWithShape="1">
          <a:blip r:embed="rId5">
            <a:alphaModFix/>
          </a:blip>
          <a:srcRect b="66651" l="0" r="0" t="0"/>
          <a:stretch/>
        </p:blipFill>
        <p:spPr>
          <a:xfrm>
            <a:off x="1949350" y="1461100"/>
            <a:ext cx="1895450" cy="1540650"/>
          </a:xfrm>
          <a:prstGeom prst="rect">
            <a:avLst/>
          </a:prstGeom>
          <a:noFill/>
          <a:ln>
            <a:noFill/>
          </a:ln>
        </p:spPr>
      </p:pic>
      <p:pic>
        <p:nvPicPr>
          <p:cNvPr id="201" name="Google Shape;201;p22"/>
          <p:cNvPicPr preferRelativeResize="0"/>
          <p:nvPr/>
        </p:nvPicPr>
        <p:blipFill rotWithShape="1">
          <a:blip r:embed="rId5">
            <a:alphaModFix/>
          </a:blip>
          <a:srcRect b="0" l="0" r="0" t="66560"/>
          <a:stretch/>
        </p:blipFill>
        <p:spPr>
          <a:xfrm>
            <a:off x="947250" y="3120750"/>
            <a:ext cx="1925300" cy="1622825"/>
          </a:xfrm>
          <a:prstGeom prst="rect">
            <a:avLst/>
          </a:prstGeom>
          <a:noFill/>
          <a:ln>
            <a:noFill/>
          </a:ln>
        </p:spPr>
      </p:pic>
      <p:pic>
        <p:nvPicPr>
          <p:cNvPr id="202" name="Google Shape;202;p22"/>
          <p:cNvPicPr preferRelativeResize="0"/>
          <p:nvPr/>
        </p:nvPicPr>
        <p:blipFill rotWithShape="1">
          <a:blip r:embed="rId6">
            <a:alphaModFix/>
          </a:blip>
          <a:srcRect b="64362" l="0" r="0" t="0"/>
          <a:stretch/>
        </p:blipFill>
        <p:spPr>
          <a:xfrm>
            <a:off x="4196225" y="1833876"/>
            <a:ext cx="4622976" cy="22151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3"/>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208" name="Google Shape;208;p23"/>
          <p:cNvSpPr txBox="1"/>
          <p:nvPr>
            <p:ph type="title"/>
          </p:nvPr>
        </p:nvSpPr>
        <p:spPr>
          <a:xfrm>
            <a:off x="684225" y="557350"/>
            <a:ext cx="20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OUR WORK</a:t>
            </a:r>
            <a:endParaRPr sz="2400">
              <a:latin typeface="Times New Roman"/>
              <a:ea typeface="Times New Roman"/>
              <a:cs typeface="Times New Roman"/>
              <a:sym typeface="Times New Roman"/>
            </a:endParaRPr>
          </a:p>
        </p:txBody>
      </p:sp>
      <p:sp>
        <p:nvSpPr>
          <p:cNvPr id="209" name="Google Shape;209;p23"/>
          <p:cNvSpPr txBox="1"/>
          <p:nvPr>
            <p:ph idx="12" type="sldNum"/>
          </p:nvPr>
        </p:nvSpPr>
        <p:spPr>
          <a:xfrm>
            <a:off x="8575627" y="474356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0" name="Google Shape;210;p23"/>
          <p:cNvPicPr preferRelativeResize="0"/>
          <p:nvPr/>
        </p:nvPicPr>
        <p:blipFill>
          <a:blip r:embed="rId4">
            <a:alphaModFix/>
          </a:blip>
          <a:stretch>
            <a:fillRect/>
          </a:stretch>
        </p:blipFill>
        <p:spPr>
          <a:xfrm>
            <a:off x="0" y="2823425"/>
            <a:ext cx="2294825" cy="2294825"/>
          </a:xfrm>
          <a:prstGeom prst="rect">
            <a:avLst/>
          </a:prstGeom>
          <a:noFill/>
          <a:ln>
            <a:noFill/>
          </a:ln>
        </p:spPr>
      </p:pic>
      <p:sp>
        <p:nvSpPr>
          <p:cNvPr id="211" name="Google Shape;211;p23"/>
          <p:cNvSpPr txBox="1"/>
          <p:nvPr/>
        </p:nvSpPr>
        <p:spPr>
          <a:xfrm>
            <a:off x="3499325" y="2119288"/>
            <a:ext cx="400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2"/>
              </a:solidFill>
              <a:latin typeface="Times New Roman"/>
              <a:ea typeface="Times New Roman"/>
              <a:cs typeface="Times New Roman"/>
              <a:sym typeface="Times New Roman"/>
            </a:endParaRPr>
          </a:p>
        </p:txBody>
      </p:sp>
      <p:sp>
        <p:nvSpPr>
          <p:cNvPr id="212" name="Google Shape;212;p23"/>
          <p:cNvSpPr/>
          <p:nvPr/>
        </p:nvSpPr>
        <p:spPr>
          <a:xfrm>
            <a:off x="4731868" y="2241013"/>
            <a:ext cx="1538100" cy="442500"/>
          </a:xfrm>
          <a:prstGeom prst="roundRect">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ML Algorithms</a:t>
            </a:r>
            <a:endParaRPr>
              <a:solidFill>
                <a:srgbClr val="FFFFFF"/>
              </a:solidFill>
              <a:latin typeface="Times New Roman"/>
              <a:ea typeface="Times New Roman"/>
              <a:cs typeface="Times New Roman"/>
              <a:sym typeface="Times New Roman"/>
            </a:endParaRPr>
          </a:p>
        </p:txBody>
      </p:sp>
      <p:sp>
        <p:nvSpPr>
          <p:cNvPr id="213" name="Google Shape;213;p23"/>
          <p:cNvSpPr/>
          <p:nvPr/>
        </p:nvSpPr>
        <p:spPr>
          <a:xfrm>
            <a:off x="6502165" y="3140714"/>
            <a:ext cx="1538100" cy="4425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Regression</a:t>
            </a:r>
            <a:endParaRPr>
              <a:solidFill>
                <a:srgbClr val="FFFFFF"/>
              </a:solidFill>
              <a:latin typeface="Times New Roman"/>
              <a:ea typeface="Times New Roman"/>
              <a:cs typeface="Times New Roman"/>
              <a:sym typeface="Times New Roman"/>
            </a:endParaRPr>
          </a:p>
        </p:txBody>
      </p:sp>
      <p:sp>
        <p:nvSpPr>
          <p:cNvPr id="214" name="Google Shape;214;p23"/>
          <p:cNvSpPr/>
          <p:nvPr/>
        </p:nvSpPr>
        <p:spPr>
          <a:xfrm>
            <a:off x="2961572" y="3140714"/>
            <a:ext cx="1538100" cy="4425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Classification</a:t>
            </a:r>
            <a:endParaRPr>
              <a:solidFill>
                <a:srgbClr val="FFFFFF"/>
              </a:solidFill>
              <a:latin typeface="Times New Roman"/>
              <a:ea typeface="Times New Roman"/>
              <a:cs typeface="Times New Roman"/>
              <a:sym typeface="Times New Roman"/>
            </a:endParaRPr>
          </a:p>
        </p:txBody>
      </p:sp>
      <p:sp>
        <p:nvSpPr>
          <p:cNvPr id="215" name="Google Shape;215;p23"/>
          <p:cNvSpPr/>
          <p:nvPr/>
        </p:nvSpPr>
        <p:spPr>
          <a:xfrm>
            <a:off x="2961575" y="4079765"/>
            <a:ext cx="1538100" cy="4425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Random Forest</a:t>
            </a:r>
            <a:endParaRPr>
              <a:solidFill>
                <a:srgbClr val="FFFFFF"/>
              </a:solidFill>
              <a:latin typeface="Times New Roman"/>
              <a:ea typeface="Times New Roman"/>
              <a:cs typeface="Times New Roman"/>
              <a:sym typeface="Times New Roman"/>
            </a:endParaRPr>
          </a:p>
        </p:txBody>
      </p:sp>
      <p:sp>
        <p:nvSpPr>
          <p:cNvPr id="216" name="Google Shape;216;p23"/>
          <p:cNvSpPr/>
          <p:nvPr/>
        </p:nvSpPr>
        <p:spPr>
          <a:xfrm>
            <a:off x="5656925" y="4040415"/>
            <a:ext cx="1538100" cy="4425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imes New Roman"/>
                <a:ea typeface="Times New Roman"/>
                <a:cs typeface="Times New Roman"/>
                <a:sym typeface="Times New Roman"/>
              </a:rPr>
              <a:t>Gradient Boosting</a:t>
            </a:r>
            <a:endParaRPr sz="1000">
              <a:solidFill>
                <a:srgbClr val="FFFFFF"/>
              </a:solidFill>
              <a:latin typeface="Times New Roman"/>
              <a:ea typeface="Times New Roman"/>
              <a:cs typeface="Times New Roman"/>
              <a:sym typeface="Times New Roman"/>
            </a:endParaRPr>
          </a:p>
        </p:txBody>
      </p:sp>
      <p:sp>
        <p:nvSpPr>
          <p:cNvPr id="217" name="Google Shape;217;p23"/>
          <p:cNvSpPr/>
          <p:nvPr/>
        </p:nvSpPr>
        <p:spPr>
          <a:xfrm>
            <a:off x="7420093" y="4040415"/>
            <a:ext cx="1538100" cy="4425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000">
                <a:solidFill>
                  <a:srgbClr val="FFFFFF"/>
                </a:solidFill>
                <a:latin typeface="Times New Roman"/>
                <a:ea typeface="Times New Roman"/>
                <a:cs typeface="Times New Roman"/>
                <a:sym typeface="Times New Roman"/>
              </a:rPr>
              <a:t>PCA &amp; Linear Regression</a:t>
            </a:r>
            <a:endParaRPr sz="1000">
              <a:solidFill>
                <a:srgbClr val="FFFFFF"/>
              </a:solidFill>
              <a:latin typeface="Times New Roman"/>
              <a:ea typeface="Times New Roman"/>
              <a:cs typeface="Times New Roman"/>
              <a:sym typeface="Times New Roman"/>
            </a:endParaRPr>
          </a:p>
        </p:txBody>
      </p:sp>
      <p:cxnSp>
        <p:nvCxnSpPr>
          <p:cNvPr id="218" name="Google Shape;218;p23"/>
          <p:cNvCxnSpPr>
            <a:stCxn id="212" idx="2"/>
            <a:endCxn id="213" idx="0"/>
          </p:cNvCxnSpPr>
          <p:nvPr/>
        </p:nvCxnSpPr>
        <p:spPr>
          <a:xfrm flipH="1" rot="-5400000">
            <a:off x="6157468" y="2026963"/>
            <a:ext cx="457200" cy="17703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19" name="Google Shape;219;p23"/>
          <p:cNvCxnSpPr>
            <a:stCxn id="214" idx="0"/>
            <a:endCxn id="212" idx="2"/>
          </p:cNvCxnSpPr>
          <p:nvPr/>
        </p:nvCxnSpPr>
        <p:spPr>
          <a:xfrm rot="-5400000">
            <a:off x="4387172" y="2026964"/>
            <a:ext cx="457200" cy="17703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20" name="Google Shape;220;p23"/>
          <p:cNvCxnSpPr>
            <a:stCxn id="215" idx="0"/>
            <a:endCxn id="214" idx="2"/>
          </p:cNvCxnSpPr>
          <p:nvPr/>
        </p:nvCxnSpPr>
        <p:spPr>
          <a:xfrm rot="-5400000">
            <a:off x="3482675" y="3831215"/>
            <a:ext cx="496500" cy="600"/>
          </a:xfrm>
          <a:prstGeom prst="bentConnector3">
            <a:avLst>
              <a:gd fmla="val 50005" name="adj1"/>
            </a:avLst>
          </a:prstGeom>
          <a:noFill/>
          <a:ln cap="flat" cmpd="sng" w="9525">
            <a:solidFill>
              <a:schemeClr val="dk2"/>
            </a:solidFill>
            <a:prstDash val="solid"/>
            <a:round/>
            <a:headEnd len="sm" w="sm" type="none"/>
            <a:tailEnd len="sm" w="sm" type="none"/>
          </a:ln>
        </p:spPr>
      </p:cxnSp>
      <p:cxnSp>
        <p:nvCxnSpPr>
          <p:cNvPr id="221" name="Google Shape;221;p23"/>
          <p:cNvCxnSpPr>
            <a:stCxn id="213" idx="2"/>
            <a:endCxn id="217" idx="0"/>
          </p:cNvCxnSpPr>
          <p:nvPr/>
        </p:nvCxnSpPr>
        <p:spPr>
          <a:xfrm flipH="1" rot="-5400000">
            <a:off x="7501615" y="3352814"/>
            <a:ext cx="457200" cy="9180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22" name="Google Shape;222;p23"/>
          <p:cNvCxnSpPr>
            <a:stCxn id="216" idx="0"/>
            <a:endCxn id="213" idx="2"/>
          </p:cNvCxnSpPr>
          <p:nvPr/>
        </p:nvCxnSpPr>
        <p:spPr>
          <a:xfrm rot="-5400000">
            <a:off x="6619925" y="3389265"/>
            <a:ext cx="457200" cy="845100"/>
          </a:xfrm>
          <a:prstGeom prst="bentConnector3">
            <a:avLst>
              <a:gd fmla="val 50000" name="adj1"/>
            </a:avLst>
          </a:prstGeom>
          <a:noFill/>
          <a:ln cap="flat" cmpd="sng" w="9525">
            <a:solidFill>
              <a:schemeClr val="dk2"/>
            </a:solidFill>
            <a:prstDash val="solid"/>
            <a:round/>
            <a:headEnd len="sm" w="sm" type="none"/>
            <a:tailEnd len="sm" w="sm" type="none"/>
          </a:ln>
        </p:spPr>
      </p:cxnSp>
      <p:sp>
        <p:nvSpPr>
          <p:cNvPr id="223" name="Google Shape;223;p23"/>
          <p:cNvSpPr txBox="1"/>
          <p:nvPr/>
        </p:nvSpPr>
        <p:spPr>
          <a:xfrm>
            <a:off x="3680750" y="880075"/>
            <a:ext cx="40032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Times New Roman"/>
                <a:ea typeface="Times New Roman"/>
                <a:cs typeface="Times New Roman"/>
                <a:sym typeface="Times New Roman"/>
              </a:rPr>
              <a:t>CHOOSING THE MODEL</a:t>
            </a:r>
            <a:endParaRPr b="1" sz="2400">
              <a:solidFill>
                <a:schemeClr val="accen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4"/>
          <p:cNvPicPr preferRelativeResize="0"/>
          <p:nvPr/>
        </p:nvPicPr>
        <p:blipFill>
          <a:blip r:embed="rId3">
            <a:alphaModFix amt="20000"/>
          </a:blip>
          <a:stretch>
            <a:fillRect/>
          </a:stretch>
        </p:blipFill>
        <p:spPr>
          <a:xfrm>
            <a:off x="0" y="2"/>
            <a:ext cx="9144000" cy="5118245"/>
          </a:xfrm>
          <a:prstGeom prst="rect">
            <a:avLst/>
          </a:prstGeom>
          <a:noFill/>
          <a:ln>
            <a:noFill/>
          </a:ln>
          <a:effectLst>
            <a:outerShdw blurRad="57150" rotWithShape="0" algn="bl" dir="5400000" dist="19050">
              <a:srgbClr val="000000">
                <a:alpha val="28000"/>
              </a:srgbClr>
            </a:outerShdw>
          </a:effectLst>
        </p:spPr>
      </p:pic>
      <p:sp>
        <p:nvSpPr>
          <p:cNvPr id="229" name="Google Shape;229;p24"/>
          <p:cNvSpPr txBox="1"/>
          <p:nvPr>
            <p:ph type="title"/>
          </p:nvPr>
        </p:nvSpPr>
        <p:spPr>
          <a:xfrm>
            <a:off x="684225" y="557350"/>
            <a:ext cx="20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OUR WORK</a:t>
            </a:r>
            <a:endParaRPr sz="2400">
              <a:latin typeface="Times New Roman"/>
              <a:ea typeface="Times New Roman"/>
              <a:cs typeface="Times New Roman"/>
              <a:sym typeface="Times New Roman"/>
            </a:endParaRPr>
          </a:p>
        </p:txBody>
      </p:sp>
      <p:sp>
        <p:nvSpPr>
          <p:cNvPr id="230" name="Google Shape;230;p24"/>
          <p:cNvSpPr txBox="1"/>
          <p:nvPr>
            <p:ph idx="12" type="sldNum"/>
          </p:nvPr>
        </p:nvSpPr>
        <p:spPr>
          <a:xfrm>
            <a:off x="8575627" y="474356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24"/>
          <p:cNvSpPr txBox="1"/>
          <p:nvPr/>
        </p:nvSpPr>
        <p:spPr>
          <a:xfrm>
            <a:off x="3510500" y="625075"/>
            <a:ext cx="4830600" cy="6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Times New Roman"/>
                <a:ea typeface="Times New Roman"/>
                <a:cs typeface="Times New Roman"/>
                <a:sym typeface="Times New Roman"/>
              </a:rPr>
              <a:t> TOOLS &amp; TECHNOLOGIES</a:t>
            </a:r>
            <a:endParaRPr b="1" sz="1800">
              <a:solidFill>
                <a:schemeClr val="dk2"/>
              </a:solidFill>
              <a:latin typeface="Times New Roman"/>
              <a:ea typeface="Times New Roman"/>
              <a:cs typeface="Times New Roman"/>
              <a:sym typeface="Times New Roman"/>
            </a:endParaRPr>
          </a:p>
        </p:txBody>
      </p:sp>
      <p:sp>
        <p:nvSpPr>
          <p:cNvPr id="232" name="Google Shape;232;p24"/>
          <p:cNvSpPr txBox="1"/>
          <p:nvPr/>
        </p:nvSpPr>
        <p:spPr>
          <a:xfrm>
            <a:off x="3288400" y="1442875"/>
            <a:ext cx="5426700" cy="14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accent1"/>
              </a:solidFill>
              <a:latin typeface="Times New Roman"/>
              <a:ea typeface="Times New Roman"/>
              <a:cs typeface="Times New Roman"/>
              <a:sym typeface="Times New Roman"/>
            </a:endParaRPr>
          </a:p>
        </p:txBody>
      </p:sp>
      <p:pic>
        <p:nvPicPr>
          <p:cNvPr id="233" name="Google Shape;233;p24"/>
          <p:cNvPicPr preferRelativeResize="0"/>
          <p:nvPr/>
        </p:nvPicPr>
        <p:blipFill>
          <a:blip r:embed="rId4">
            <a:alphaModFix/>
          </a:blip>
          <a:stretch>
            <a:fillRect/>
          </a:stretch>
        </p:blipFill>
        <p:spPr>
          <a:xfrm>
            <a:off x="0" y="2866375"/>
            <a:ext cx="2251875" cy="2251875"/>
          </a:xfrm>
          <a:prstGeom prst="rect">
            <a:avLst/>
          </a:prstGeom>
          <a:noFill/>
          <a:ln>
            <a:noFill/>
          </a:ln>
        </p:spPr>
      </p:pic>
      <p:pic>
        <p:nvPicPr>
          <p:cNvPr id="234" name="Google Shape;234;p24"/>
          <p:cNvPicPr preferRelativeResize="0"/>
          <p:nvPr/>
        </p:nvPicPr>
        <p:blipFill>
          <a:blip r:embed="rId5">
            <a:alphaModFix/>
          </a:blip>
          <a:stretch>
            <a:fillRect/>
          </a:stretch>
        </p:blipFill>
        <p:spPr>
          <a:xfrm>
            <a:off x="4529725" y="2440638"/>
            <a:ext cx="1822725" cy="946425"/>
          </a:xfrm>
          <a:prstGeom prst="rect">
            <a:avLst/>
          </a:prstGeom>
          <a:noFill/>
          <a:ln>
            <a:noFill/>
          </a:ln>
        </p:spPr>
      </p:pic>
      <p:pic>
        <p:nvPicPr>
          <p:cNvPr id="235" name="Google Shape;235;p24"/>
          <p:cNvPicPr preferRelativeResize="0"/>
          <p:nvPr/>
        </p:nvPicPr>
        <p:blipFill>
          <a:blip r:embed="rId6">
            <a:alphaModFix/>
          </a:blip>
          <a:stretch>
            <a:fillRect/>
          </a:stretch>
        </p:blipFill>
        <p:spPr>
          <a:xfrm>
            <a:off x="3135900" y="1336086"/>
            <a:ext cx="1788119" cy="946425"/>
          </a:xfrm>
          <a:prstGeom prst="rect">
            <a:avLst/>
          </a:prstGeom>
          <a:noFill/>
          <a:ln>
            <a:noFill/>
          </a:ln>
          <a:effectLst>
            <a:outerShdw blurRad="57150" rotWithShape="0" algn="bl" dir="5400000" dist="19050">
              <a:srgbClr val="000000">
                <a:alpha val="28000"/>
              </a:srgbClr>
            </a:outerShdw>
          </a:effectLst>
        </p:spPr>
      </p:pic>
      <p:pic>
        <p:nvPicPr>
          <p:cNvPr id="236" name="Google Shape;236;p24"/>
          <p:cNvPicPr preferRelativeResize="0"/>
          <p:nvPr/>
        </p:nvPicPr>
        <p:blipFill>
          <a:blip r:embed="rId7">
            <a:alphaModFix/>
          </a:blip>
          <a:stretch>
            <a:fillRect/>
          </a:stretch>
        </p:blipFill>
        <p:spPr>
          <a:xfrm>
            <a:off x="6303575" y="1276087"/>
            <a:ext cx="946425" cy="946425"/>
          </a:xfrm>
          <a:prstGeom prst="rect">
            <a:avLst/>
          </a:prstGeom>
          <a:noFill/>
          <a:ln>
            <a:noFill/>
          </a:ln>
        </p:spPr>
      </p:pic>
      <p:pic>
        <p:nvPicPr>
          <p:cNvPr id="237" name="Google Shape;237;p24"/>
          <p:cNvPicPr preferRelativeResize="0"/>
          <p:nvPr/>
        </p:nvPicPr>
        <p:blipFill>
          <a:blip r:embed="rId8">
            <a:alphaModFix/>
          </a:blip>
          <a:stretch>
            <a:fillRect/>
          </a:stretch>
        </p:blipFill>
        <p:spPr>
          <a:xfrm>
            <a:off x="5907472" y="3605235"/>
            <a:ext cx="2327455" cy="1138350"/>
          </a:xfrm>
          <a:prstGeom prst="rect">
            <a:avLst/>
          </a:prstGeom>
          <a:noFill/>
          <a:ln>
            <a:noFill/>
          </a:ln>
          <a:effectLst>
            <a:outerShdw blurRad="57150" rotWithShape="0" algn="bl" dir="5400000" dist="19050">
              <a:srgbClr val="000000">
                <a:alpha val="28000"/>
              </a:srgbClr>
            </a:outerShdw>
          </a:effectLst>
        </p:spPr>
      </p:pic>
      <p:pic>
        <p:nvPicPr>
          <p:cNvPr id="238" name="Google Shape;238;p24"/>
          <p:cNvPicPr preferRelativeResize="0"/>
          <p:nvPr/>
        </p:nvPicPr>
        <p:blipFill>
          <a:blip r:embed="rId9">
            <a:alphaModFix/>
          </a:blip>
          <a:stretch>
            <a:fillRect/>
          </a:stretch>
        </p:blipFill>
        <p:spPr>
          <a:xfrm>
            <a:off x="6629862" y="2345988"/>
            <a:ext cx="2327450" cy="954850"/>
          </a:xfrm>
          <a:prstGeom prst="rect">
            <a:avLst/>
          </a:prstGeom>
          <a:noFill/>
          <a:ln>
            <a:noFill/>
          </a:ln>
        </p:spPr>
      </p:pic>
      <p:pic>
        <p:nvPicPr>
          <p:cNvPr id="239" name="Google Shape;239;p24"/>
          <p:cNvPicPr preferRelativeResize="0"/>
          <p:nvPr/>
        </p:nvPicPr>
        <p:blipFill>
          <a:blip r:embed="rId10">
            <a:alphaModFix/>
          </a:blip>
          <a:stretch>
            <a:fillRect/>
          </a:stretch>
        </p:blipFill>
        <p:spPr>
          <a:xfrm>
            <a:off x="3510509" y="3681075"/>
            <a:ext cx="1138349" cy="1138349"/>
          </a:xfrm>
          <a:prstGeom prst="rect">
            <a:avLst/>
          </a:prstGeom>
          <a:noFill/>
          <a:ln>
            <a:noFill/>
          </a:ln>
        </p:spPr>
      </p:pic>
      <p:pic>
        <p:nvPicPr>
          <p:cNvPr id="240" name="Google Shape;240;p24"/>
          <p:cNvPicPr preferRelativeResize="0"/>
          <p:nvPr/>
        </p:nvPicPr>
        <p:blipFill>
          <a:blip r:embed="rId11">
            <a:alphaModFix/>
          </a:blip>
          <a:stretch>
            <a:fillRect/>
          </a:stretch>
        </p:blipFill>
        <p:spPr>
          <a:xfrm>
            <a:off x="1659299" y="2222508"/>
            <a:ext cx="2023200" cy="926255"/>
          </a:xfrm>
          <a:prstGeom prst="rect">
            <a:avLst/>
          </a:prstGeom>
          <a:noFill/>
          <a:ln>
            <a:noFill/>
          </a:ln>
          <a:effectLst>
            <a:outerShdw blurRad="57150" rotWithShape="0" algn="bl" dir="5400000" dist="19050">
              <a:srgbClr val="000000">
                <a:alpha val="28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5"/>
          <p:cNvPicPr preferRelativeResize="0"/>
          <p:nvPr/>
        </p:nvPicPr>
        <p:blipFill>
          <a:blip r:embed="rId3">
            <a:alphaModFix amt="20000"/>
          </a:blip>
          <a:stretch>
            <a:fillRect/>
          </a:stretch>
        </p:blipFill>
        <p:spPr>
          <a:xfrm>
            <a:off x="0" y="2"/>
            <a:ext cx="9144000" cy="5118245"/>
          </a:xfrm>
          <a:prstGeom prst="rect">
            <a:avLst/>
          </a:prstGeom>
          <a:noFill/>
          <a:ln>
            <a:noFill/>
          </a:ln>
          <a:effectLst>
            <a:outerShdw blurRad="57150" rotWithShape="0" algn="bl" dir="5400000" dist="19050">
              <a:srgbClr val="000000">
                <a:alpha val="28000"/>
              </a:srgbClr>
            </a:outerShdw>
          </a:effectLst>
        </p:spPr>
      </p:pic>
      <p:sp>
        <p:nvSpPr>
          <p:cNvPr id="246" name="Google Shape;246;p25"/>
          <p:cNvSpPr txBox="1"/>
          <p:nvPr>
            <p:ph type="title"/>
          </p:nvPr>
        </p:nvSpPr>
        <p:spPr>
          <a:xfrm>
            <a:off x="684225" y="557350"/>
            <a:ext cx="20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OUR WORK</a:t>
            </a:r>
            <a:endParaRPr sz="2400">
              <a:latin typeface="Times New Roman"/>
              <a:ea typeface="Times New Roman"/>
              <a:cs typeface="Times New Roman"/>
              <a:sym typeface="Times New Roman"/>
            </a:endParaRPr>
          </a:p>
        </p:txBody>
      </p:sp>
      <p:sp>
        <p:nvSpPr>
          <p:cNvPr id="247" name="Google Shape;247;p25"/>
          <p:cNvSpPr txBox="1"/>
          <p:nvPr>
            <p:ph idx="12" type="sldNum"/>
          </p:nvPr>
        </p:nvSpPr>
        <p:spPr>
          <a:xfrm>
            <a:off x="8575627" y="474356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25"/>
          <p:cNvSpPr txBox="1"/>
          <p:nvPr/>
        </p:nvSpPr>
        <p:spPr>
          <a:xfrm>
            <a:off x="2570400" y="1329125"/>
            <a:ext cx="4003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Times New Roman"/>
                <a:ea typeface="Times New Roman"/>
                <a:cs typeface="Times New Roman"/>
                <a:sym typeface="Times New Roman"/>
              </a:rPr>
              <a:t>EVALUATING THE MODEL</a:t>
            </a:r>
            <a:endParaRPr b="1" sz="1800">
              <a:solidFill>
                <a:schemeClr val="dk2"/>
              </a:solidFill>
              <a:latin typeface="Times New Roman"/>
              <a:ea typeface="Times New Roman"/>
              <a:cs typeface="Times New Roman"/>
              <a:sym typeface="Times New Roman"/>
            </a:endParaRPr>
          </a:p>
        </p:txBody>
      </p:sp>
      <p:sp>
        <p:nvSpPr>
          <p:cNvPr id="249" name="Google Shape;249;p25"/>
          <p:cNvSpPr txBox="1"/>
          <p:nvPr/>
        </p:nvSpPr>
        <p:spPr>
          <a:xfrm>
            <a:off x="2347150" y="1959300"/>
            <a:ext cx="5426700" cy="25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Random Forest Classification Metrics</a:t>
            </a:r>
            <a:endParaRPr b="1" sz="1200">
              <a:latin typeface="Times New Roman"/>
              <a:ea typeface="Times New Roman"/>
              <a:cs typeface="Times New Roman"/>
              <a:sym typeface="Times New Roman"/>
            </a:endParaRPr>
          </a:p>
          <a:p>
            <a:pPr indent="-298450" lvl="0" marL="457200" rtl="0" algn="l">
              <a:lnSpc>
                <a:spcPct val="115000"/>
              </a:lnSpc>
              <a:spcBef>
                <a:spcPts val="1200"/>
              </a:spcBef>
              <a:spcAft>
                <a:spcPts val="0"/>
              </a:spcAft>
              <a:buSzPts val="1100"/>
              <a:buFont typeface="Times New Roman"/>
              <a:buChar char="●"/>
            </a:pPr>
            <a:r>
              <a:rPr lang="en" sz="1100">
                <a:latin typeface="Times New Roman"/>
                <a:ea typeface="Times New Roman"/>
                <a:cs typeface="Times New Roman"/>
                <a:sym typeface="Times New Roman"/>
              </a:rPr>
              <a:t>Accuracy</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Precision</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Recall</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F1 Score</a:t>
            </a:r>
            <a:endParaRPr sz="11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200">
                <a:latin typeface="Times New Roman"/>
                <a:ea typeface="Times New Roman"/>
                <a:cs typeface="Times New Roman"/>
                <a:sym typeface="Times New Roman"/>
              </a:rPr>
              <a:t>Regression models (GBT and Linear Regression ) Metrics</a:t>
            </a:r>
            <a:endParaRPr b="1" sz="1200">
              <a:latin typeface="Times New Roman"/>
              <a:ea typeface="Times New Roman"/>
              <a:cs typeface="Times New Roman"/>
              <a:sym typeface="Times New Roman"/>
            </a:endParaRPr>
          </a:p>
          <a:p>
            <a:pPr indent="-298450" lvl="0" marL="457200" rtl="0" algn="l">
              <a:lnSpc>
                <a:spcPct val="115000"/>
              </a:lnSpc>
              <a:spcBef>
                <a:spcPts val="1200"/>
              </a:spcBef>
              <a:spcAft>
                <a:spcPts val="0"/>
              </a:spcAft>
              <a:buSzPts val="1100"/>
              <a:buFont typeface="Times New Roman"/>
              <a:buChar char="●"/>
            </a:pPr>
            <a:r>
              <a:rPr lang="en" sz="1100">
                <a:latin typeface="Times New Roman"/>
                <a:ea typeface="Times New Roman"/>
                <a:cs typeface="Times New Roman"/>
                <a:sym typeface="Times New Roman"/>
              </a:rPr>
              <a:t>RMSE (Root Mean Squared Error)</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MAE (Mean Absolute Error)</a:t>
            </a:r>
            <a:endParaRPr sz="1100">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pic>
        <p:nvPicPr>
          <p:cNvPr id="250" name="Google Shape;250;p25"/>
          <p:cNvPicPr preferRelativeResize="0"/>
          <p:nvPr/>
        </p:nvPicPr>
        <p:blipFill>
          <a:blip r:embed="rId4">
            <a:alphaModFix/>
          </a:blip>
          <a:stretch>
            <a:fillRect/>
          </a:stretch>
        </p:blipFill>
        <p:spPr>
          <a:xfrm>
            <a:off x="0" y="3095050"/>
            <a:ext cx="2023200" cy="202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6"/>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256" name="Google Shape;256;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RESULTS &amp; PERFORMANCE</a:t>
            </a:r>
            <a:endParaRPr sz="2400">
              <a:latin typeface="Times New Roman"/>
              <a:ea typeface="Times New Roman"/>
              <a:cs typeface="Times New Roman"/>
              <a:sym typeface="Times New Roman"/>
            </a:endParaRPr>
          </a:p>
        </p:txBody>
      </p:sp>
      <p:sp>
        <p:nvSpPr>
          <p:cNvPr id="257" name="Google Shape;257;p26"/>
          <p:cNvSpPr txBox="1"/>
          <p:nvPr>
            <p:ph idx="1" type="body"/>
          </p:nvPr>
        </p:nvSpPr>
        <p:spPr>
          <a:xfrm>
            <a:off x="487950" y="2008100"/>
            <a:ext cx="34464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Accuracy, Precision, Recall, F1 Score, RMSE, MAE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Classification and Regression </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Random Forest</a:t>
            </a:r>
            <a:r>
              <a:rPr lang="en" sz="1600">
                <a:solidFill>
                  <a:srgbClr val="000000"/>
                </a:solidFill>
                <a:latin typeface="Times New Roman"/>
                <a:ea typeface="Times New Roman"/>
                <a:cs typeface="Times New Roman"/>
                <a:sym typeface="Times New Roman"/>
              </a:rPr>
              <a:t> achieved an accuracy of 83%</a:t>
            </a:r>
            <a:endParaRPr sz="16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600">
              <a:solidFill>
                <a:srgbClr val="000000"/>
              </a:solidFill>
              <a:latin typeface="Times New Roman"/>
              <a:ea typeface="Times New Roman"/>
              <a:cs typeface="Times New Roman"/>
              <a:sym typeface="Times New Roman"/>
            </a:endParaRPr>
          </a:p>
        </p:txBody>
      </p:sp>
      <p:sp>
        <p:nvSpPr>
          <p:cNvPr id="258" name="Google Shape;258;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26"/>
          <p:cNvPicPr preferRelativeResize="0"/>
          <p:nvPr/>
        </p:nvPicPr>
        <p:blipFill>
          <a:blip r:embed="rId4">
            <a:alphaModFix/>
          </a:blip>
          <a:stretch>
            <a:fillRect/>
          </a:stretch>
        </p:blipFill>
        <p:spPr>
          <a:xfrm>
            <a:off x="4152772" y="1853850"/>
            <a:ext cx="4845275" cy="2950475"/>
          </a:xfrm>
          <a:prstGeom prst="rect">
            <a:avLst/>
          </a:prstGeom>
          <a:noFill/>
          <a:ln>
            <a:noFill/>
          </a:ln>
          <a:effectLst>
            <a:outerShdw blurRad="57150" rotWithShape="0" algn="bl" dir="5400000" dist="19050">
              <a:srgbClr val="000000">
                <a:alpha val="28000"/>
              </a:srgbClr>
            </a:outerShdw>
          </a:effectLst>
        </p:spPr>
      </p:pic>
      <p:pic>
        <p:nvPicPr>
          <p:cNvPr id="260" name="Google Shape;260;p26"/>
          <p:cNvPicPr preferRelativeResize="0"/>
          <p:nvPr/>
        </p:nvPicPr>
        <p:blipFill>
          <a:blip r:embed="rId5">
            <a:alphaModFix/>
          </a:blip>
          <a:stretch>
            <a:fillRect/>
          </a:stretch>
        </p:blipFill>
        <p:spPr>
          <a:xfrm>
            <a:off x="6917925" y="0"/>
            <a:ext cx="2206400" cy="1554750"/>
          </a:xfrm>
          <a:prstGeom prst="rect">
            <a:avLst/>
          </a:prstGeom>
          <a:noFill/>
          <a:ln>
            <a:noFill/>
          </a:ln>
          <a:effectLst>
            <a:outerShdw blurRad="57150" rotWithShape="0" algn="bl" dir="5400000" dist="19050">
              <a:srgbClr val="000000">
                <a:alpha val="28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7"/>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266" name="Google Shape;26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RELATED WORK</a:t>
            </a:r>
            <a:endParaRPr sz="2400">
              <a:latin typeface="Times New Roman"/>
              <a:ea typeface="Times New Roman"/>
              <a:cs typeface="Times New Roman"/>
              <a:sym typeface="Times New Roman"/>
            </a:endParaRPr>
          </a:p>
        </p:txBody>
      </p:sp>
      <p:sp>
        <p:nvSpPr>
          <p:cNvPr id="267" name="Google Shape;267;p27"/>
          <p:cNvSpPr txBox="1"/>
          <p:nvPr>
            <p:ph idx="1" type="body"/>
          </p:nvPr>
        </p:nvSpPr>
        <p:spPr>
          <a:xfrm>
            <a:off x="487950" y="2008100"/>
            <a:ext cx="7688700" cy="2261100"/>
          </a:xfrm>
          <a:prstGeom prst="rect">
            <a:avLst/>
          </a:prstGeom>
        </p:spPr>
        <p:txBody>
          <a:bodyPr anchorCtr="0" anchor="t" bIns="91425" lIns="91425" spcFirstLastPara="1" rIns="91425" wrap="square" tIns="91425">
            <a:normAutofit lnSpcReduction="10000"/>
          </a:bodyPr>
          <a:lstStyle/>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Times New Roman"/>
                <a:ea typeface="Times New Roman"/>
                <a:cs typeface="Times New Roman"/>
                <a:sym typeface="Times New Roman"/>
              </a:rPr>
              <a:t>Traffic Safety Studies:</a:t>
            </a:r>
            <a:r>
              <a:rPr lang="en" sz="1200">
                <a:solidFill>
                  <a:srgbClr val="000000"/>
                </a:solidFill>
                <a:latin typeface="Times New Roman"/>
                <a:ea typeface="Times New Roman"/>
                <a:cs typeface="Times New Roman"/>
                <a:sym typeface="Times New Roman"/>
              </a:rPr>
              <a:t> Past research has explored various factors influencing accidents, including driver behavior, infrastructure, and environmental conditions.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Times New Roman"/>
                <a:ea typeface="Times New Roman"/>
                <a:cs typeface="Times New Roman"/>
                <a:sym typeface="Times New Roman"/>
              </a:rPr>
              <a:t>Big Data Applications:</a:t>
            </a:r>
            <a:r>
              <a:rPr lang="en" sz="1200">
                <a:solidFill>
                  <a:srgbClr val="000000"/>
                </a:solidFill>
                <a:latin typeface="Times New Roman"/>
                <a:ea typeface="Times New Roman"/>
                <a:cs typeface="Times New Roman"/>
                <a:sym typeface="Times New Roman"/>
              </a:rPr>
              <a:t> Utilizing large datasets and machine learning techniques has enabled predictive modeling to identify accident patterns and anticipate potential risks.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Times New Roman"/>
                <a:ea typeface="Times New Roman"/>
                <a:cs typeface="Times New Roman"/>
                <a:sym typeface="Times New Roman"/>
              </a:rPr>
              <a:t>Geospatial Analysis:</a:t>
            </a:r>
            <a:r>
              <a:rPr lang="en" sz="1200">
                <a:solidFill>
                  <a:srgbClr val="000000"/>
                </a:solidFill>
                <a:latin typeface="Times New Roman"/>
                <a:ea typeface="Times New Roman"/>
                <a:cs typeface="Times New Roman"/>
                <a:sym typeface="Times New Roman"/>
              </a:rPr>
              <a:t> Geographic Information Systems (GIS) have mapped accident hotspots, aiding in targeted interventions and safety measures.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Times New Roman"/>
                <a:ea typeface="Times New Roman"/>
                <a:cs typeface="Times New Roman"/>
                <a:sym typeface="Times New Roman"/>
              </a:rPr>
              <a:t>Weather Impact Studies:</a:t>
            </a:r>
            <a:r>
              <a:rPr lang="en" sz="1200">
                <a:solidFill>
                  <a:srgbClr val="000000"/>
                </a:solidFill>
                <a:latin typeface="Times New Roman"/>
                <a:ea typeface="Times New Roman"/>
                <a:cs typeface="Times New Roman"/>
                <a:sym typeface="Times New Roman"/>
              </a:rPr>
              <a:t> Research has highlighted the correlation between adverse weather and increased accident rates, emphasizing the need to integrate weather data in safety strategies.</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600">
              <a:solidFill>
                <a:srgbClr val="000000"/>
              </a:solidFill>
              <a:latin typeface="Times New Roman"/>
              <a:ea typeface="Times New Roman"/>
              <a:cs typeface="Times New Roman"/>
              <a:sym typeface="Times New Roman"/>
            </a:endParaRPr>
          </a:p>
        </p:txBody>
      </p:sp>
      <p:sp>
        <p:nvSpPr>
          <p:cNvPr id="268" name="Google Shape;268;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8"/>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274" name="Google Shape;27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FUTURE WORK</a:t>
            </a:r>
            <a:endParaRPr sz="2400">
              <a:latin typeface="Times New Roman"/>
              <a:ea typeface="Times New Roman"/>
              <a:cs typeface="Times New Roman"/>
              <a:sym typeface="Times New Roman"/>
            </a:endParaRPr>
          </a:p>
        </p:txBody>
      </p:sp>
      <p:sp>
        <p:nvSpPr>
          <p:cNvPr id="275" name="Google Shape;275;p28"/>
          <p:cNvSpPr txBox="1"/>
          <p:nvPr>
            <p:ph idx="1" type="body"/>
          </p:nvPr>
        </p:nvSpPr>
        <p:spPr>
          <a:xfrm>
            <a:off x="294825" y="216802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200">
              <a:solidFill>
                <a:srgbClr val="000000"/>
              </a:solidFill>
              <a:latin typeface="Times New Roman"/>
              <a:ea typeface="Times New Roman"/>
              <a:cs typeface="Times New Roman"/>
              <a:sym typeface="Times New Roman"/>
            </a:endParaRPr>
          </a:p>
          <a:p>
            <a:pPr indent="-311150" lvl="0" marL="457200" rtl="0" algn="l">
              <a:spcBef>
                <a:spcPts val="120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US Accidents dataset analysis revealed crucial insights into the factors affecting road accidents, particularly weather conditions, atmospheric variables, and geographical locations. </a:t>
            </a:r>
            <a:endParaRPr>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Actionable recommendations are provided for policymakers, transportation authorities, and stakeholders to improve road safety. </a:t>
            </a:r>
            <a:endParaRPr>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A system for recommending alternative routes and an alert system that notifies drivers traveling through accident-prone areas would be one of the future enhancements.</a:t>
            </a:r>
            <a:endParaRPr>
              <a:solidFill>
                <a:srgbClr val="000000"/>
              </a:solidFill>
              <a:latin typeface="Times New Roman"/>
              <a:ea typeface="Times New Roman"/>
              <a:cs typeface="Times New Roman"/>
              <a:sym typeface="Times New Roman"/>
            </a:endParaRPr>
          </a:p>
        </p:txBody>
      </p:sp>
      <p:sp>
        <p:nvSpPr>
          <p:cNvPr id="276" name="Google Shape;276;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28"/>
          <p:cNvPicPr preferRelativeResize="0"/>
          <p:nvPr/>
        </p:nvPicPr>
        <p:blipFill>
          <a:blip r:embed="rId4">
            <a:alphaModFix/>
          </a:blip>
          <a:stretch>
            <a:fillRect/>
          </a:stretch>
        </p:blipFill>
        <p:spPr>
          <a:xfrm>
            <a:off x="6083525" y="582938"/>
            <a:ext cx="1692025" cy="1692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9"/>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283" name="Google Shape;283;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CONCLUSION</a:t>
            </a:r>
            <a:endParaRPr sz="2400">
              <a:latin typeface="Times New Roman"/>
              <a:ea typeface="Times New Roman"/>
              <a:cs typeface="Times New Roman"/>
              <a:sym typeface="Times New Roman"/>
            </a:endParaRPr>
          </a:p>
        </p:txBody>
      </p:sp>
      <p:sp>
        <p:nvSpPr>
          <p:cNvPr id="284" name="Google Shape;284;p29"/>
          <p:cNvSpPr txBox="1"/>
          <p:nvPr>
            <p:ph idx="1" type="body"/>
          </p:nvPr>
        </p:nvSpPr>
        <p:spPr>
          <a:xfrm>
            <a:off x="690325" y="19853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rPr lang="en" sz="1400">
                <a:solidFill>
                  <a:srgbClr val="000000"/>
                </a:solidFill>
                <a:latin typeface="Times New Roman"/>
                <a:ea typeface="Times New Roman"/>
                <a:cs typeface="Times New Roman"/>
                <a:sym typeface="Times New Roman"/>
              </a:rPr>
              <a:t>In summary, our project successfully applies big data technologies and machine learning to analyze the US Accidents dataset, revealing crucial insights into factors contributing to road accidents. Leveraging Apache Spark and MLlib, we efficiently process our dataset, implement predictive models, and provide visualization for data analysis. The systematic methodology, backed by a comprehensive literature survey, ensures robust analysis and algorithm selection. This project aims to significantly enhance road safety by empowering drivers with real-time information, contributing to a reduction in accidents and casualties.</a:t>
            </a:r>
            <a:endParaRPr sz="1400">
              <a:solidFill>
                <a:srgbClr val="000000"/>
              </a:solidFill>
              <a:latin typeface="Times New Roman"/>
              <a:ea typeface="Times New Roman"/>
              <a:cs typeface="Times New Roman"/>
              <a:sym typeface="Times New Roman"/>
            </a:endParaRPr>
          </a:p>
        </p:txBody>
      </p:sp>
      <p:sp>
        <p:nvSpPr>
          <p:cNvPr id="285" name="Google Shape;285;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0"/>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291" name="Google Shape;291;p30"/>
          <p:cNvSpPr txBox="1"/>
          <p:nvPr>
            <p:ph idx="1" type="body"/>
          </p:nvPr>
        </p:nvSpPr>
        <p:spPr>
          <a:xfrm>
            <a:off x="3836688" y="4042425"/>
            <a:ext cx="1470600" cy="438300"/>
          </a:xfrm>
          <a:prstGeom prst="rect">
            <a:avLst/>
          </a:prstGeom>
        </p:spPr>
        <p:txBody>
          <a:bodyPr anchorCtr="0" anchor="t" bIns="91425" lIns="91425" spcFirstLastPara="1" rIns="91425" wrap="square" tIns="91425">
            <a:normAutofit fontScale="70000"/>
          </a:bodyPr>
          <a:lstStyle/>
          <a:p>
            <a:pPr indent="0" lvl="0" marL="0" rtl="0" algn="l">
              <a:spcBef>
                <a:spcPts val="1200"/>
              </a:spcBef>
              <a:spcAft>
                <a:spcPts val="1200"/>
              </a:spcAft>
              <a:buNone/>
            </a:pPr>
            <a:r>
              <a:rPr b="1" lang="en" sz="2100">
                <a:solidFill>
                  <a:srgbClr val="000000"/>
                </a:solidFill>
                <a:latin typeface="Times New Roman"/>
                <a:ea typeface="Times New Roman"/>
                <a:cs typeface="Times New Roman"/>
                <a:sym typeface="Times New Roman"/>
              </a:rPr>
              <a:t>THANK YOU!</a:t>
            </a:r>
            <a:endParaRPr b="1" sz="2100">
              <a:solidFill>
                <a:srgbClr val="000000"/>
              </a:solidFill>
              <a:latin typeface="Times New Roman"/>
              <a:ea typeface="Times New Roman"/>
              <a:cs typeface="Times New Roman"/>
              <a:sym typeface="Times New Roman"/>
            </a:endParaRPr>
          </a:p>
        </p:txBody>
      </p:sp>
      <p:sp>
        <p:nvSpPr>
          <p:cNvPr id="292" name="Google Shape;292;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30"/>
          <p:cNvPicPr preferRelativeResize="0"/>
          <p:nvPr/>
        </p:nvPicPr>
        <p:blipFill>
          <a:blip r:embed="rId4">
            <a:alphaModFix/>
          </a:blip>
          <a:stretch>
            <a:fillRect/>
          </a:stretch>
        </p:blipFill>
        <p:spPr>
          <a:xfrm>
            <a:off x="2806881" y="1167463"/>
            <a:ext cx="3440525" cy="280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4"/>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96" name="Google Shape;96;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BACKGROUND</a:t>
            </a:r>
            <a:endParaRPr sz="2400">
              <a:latin typeface="Times New Roman"/>
              <a:ea typeface="Times New Roman"/>
              <a:cs typeface="Times New Roman"/>
              <a:sym typeface="Times New Roman"/>
            </a:endParaRPr>
          </a:p>
        </p:txBody>
      </p:sp>
      <p:sp>
        <p:nvSpPr>
          <p:cNvPr id="97" name="Google Shape;97;p14"/>
          <p:cNvSpPr txBox="1"/>
          <p:nvPr>
            <p:ph idx="1" type="body"/>
          </p:nvPr>
        </p:nvSpPr>
        <p:spPr>
          <a:xfrm>
            <a:off x="729450" y="1984500"/>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Road safety is one of the topmost concerns</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According to WHO, approximately 1.3 million lives are lost annually in road traffic accidents.</a:t>
            </a:r>
            <a:endParaRPr sz="1500">
              <a:solidFill>
                <a:srgbClr val="000000"/>
              </a:solidFill>
              <a:latin typeface="Times New Roman"/>
              <a:ea typeface="Times New Roman"/>
              <a:cs typeface="Times New Roman"/>
              <a:sym typeface="Times New Roman"/>
            </a:endParaRPr>
          </a:p>
          <a:p>
            <a:pPr indent="-323850" lvl="0" marL="457200" rtl="0" algn="just">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The Centers for Disease Control and Prevention (CDC) estimates that crash injuries are the eighth leading cause of death globally for all age groups and the leading cause of death for children and people from ages 5-29.</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Despite modern vehicle technologies, fatalities remain high.</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Ongoing research and development to make roads safer.</a:t>
            </a:r>
            <a:endParaRPr sz="1500">
              <a:solidFill>
                <a:srgbClr val="000000"/>
              </a:solidFill>
              <a:latin typeface="Times New Roman"/>
              <a:ea typeface="Times New Roman"/>
              <a:cs typeface="Times New Roman"/>
              <a:sym typeface="Times New Roman"/>
            </a:endParaRPr>
          </a:p>
        </p:txBody>
      </p:sp>
      <p:sp>
        <p:nvSpPr>
          <p:cNvPr id="98" name="Google Shape;98;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5"/>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104" name="Google Shape;104;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MOTIVATION</a:t>
            </a:r>
            <a:endParaRPr sz="2400">
              <a:latin typeface="Times New Roman"/>
              <a:ea typeface="Times New Roman"/>
              <a:cs typeface="Times New Roman"/>
              <a:sym typeface="Times New Roman"/>
            </a:endParaRPr>
          </a:p>
        </p:txBody>
      </p:sp>
      <p:sp>
        <p:nvSpPr>
          <p:cNvPr id="105" name="Google Shape;105;p15"/>
          <p:cNvSpPr txBox="1"/>
          <p:nvPr>
            <p:ph idx="1" type="body"/>
          </p:nvPr>
        </p:nvSpPr>
        <p:spPr>
          <a:xfrm>
            <a:off x="267725" y="1914200"/>
            <a:ext cx="5953200" cy="28356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Clr>
                <a:srgbClr val="000000"/>
              </a:buClr>
              <a:buSzPts val="1500"/>
              <a:buFont typeface="Arial"/>
              <a:buChar char="➔"/>
            </a:pPr>
            <a:r>
              <a:rPr lang="en" sz="1500">
                <a:solidFill>
                  <a:srgbClr val="000000"/>
                </a:solidFill>
                <a:latin typeface="Times New Roman"/>
                <a:ea typeface="Times New Roman"/>
                <a:cs typeface="Times New Roman"/>
                <a:sym typeface="Times New Roman"/>
              </a:rPr>
              <a:t>Road traffic accidents result from multiple causes, including speeding, drunk driving, and phone usage.</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Times New Roman"/>
                <a:ea typeface="Times New Roman"/>
                <a:cs typeface="Times New Roman"/>
                <a:sym typeface="Times New Roman"/>
              </a:rPr>
              <a:t>However, a significant number of accidents occur due to factors beyond </a:t>
            </a:r>
            <a:r>
              <a:rPr lang="en" sz="1500">
                <a:solidFill>
                  <a:srgbClr val="000000"/>
                </a:solidFill>
                <a:latin typeface="Times New Roman"/>
                <a:ea typeface="Times New Roman"/>
                <a:cs typeface="Times New Roman"/>
                <a:sym typeface="Times New Roman"/>
              </a:rPr>
              <a:t>driver's</a:t>
            </a:r>
            <a:r>
              <a:rPr lang="en" sz="1500">
                <a:solidFill>
                  <a:srgbClr val="000000"/>
                </a:solidFill>
                <a:latin typeface="Times New Roman"/>
                <a:ea typeface="Times New Roman"/>
                <a:cs typeface="Times New Roman"/>
                <a:sym typeface="Times New Roman"/>
              </a:rPr>
              <a:t> control.</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Times New Roman"/>
                <a:ea typeface="Times New Roman"/>
                <a:cs typeface="Times New Roman"/>
                <a:sym typeface="Times New Roman"/>
              </a:rPr>
              <a:t>Conditions like road type, weather, and time of day can significantly influence accident rates.</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Times New Roman"/>
                <a:ea typeface="Times New Roman"/>
                <a:cs typeface="Times New Roman"/>
                <a:sym typeface="Times New Roman"/>
              </a:rPr>
              <a:t>Identifying relationships between these conditions and accidents enables proactive measures.</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Times New Roman"/>
                <a:ea typeface="Times New Roman"/>
                <a:cs typeface="Times New Roman"/>
                <a:sym typeface="Times New Roman"/>
              </a:rPr>
              <a:t>Taking action based on these insights can effectively reduce accident occurrences.</a:t>
            </a:r>
            <a:endParaRPr sz="1500">
              <a:solidFill>
                <a:srgbClr val="000000"/>
              </a:solidFill>
              <a:latin typeface="Times New Roman"/>
              <a:ea typeface="Times New Roman"/>
              <a:cs typeface="Times New Roman"/>
              <a:sym typeface="Times New Roman"/>
            </a:endParaRPr>
          </a:p>
        </p:txBody>
      </p:sp>
      <p:pic>
        <p:nvPicPr>
          <p:cNvPr id="106" name="Google Shape;106;p15"/>
          <p:cNvPicPr preferRelativeResize="0"/>
          <p:nvPr/>
        </p:nvPicPr>
        <p:blipFill>
          <a:blip r:embed="rId4">
            <a:alphaModFix/>
          </a:blip>
          <a:stretch>
            <a:fillRect/>
          </a:stretch>
        </p:blipFill>
        <p:spPr>
          <a:xfrm>
            <a:off x="6253025" y="1914200"/>
            <a:ext cx="2618299" cy="1677350"/>
          </a:xfrm>
          <a:prstGeom prst="rect">
            <a:avLst/>
          </a:prstGeom>
          <a:noFill/>
          <a:ln>
            <a:noFill/>
          </a:ln>
        </p:spPr>
      </p:pic>
      <p:sp>
        <p:nvSpPr>
          <p:cNvPr id="107" name="Google Shape;107;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6"/>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113" name="Google Shape;113;p16"/>
          <p:cNvSpPr txBox="1"/>
          <p:nvPr>
            <p:ph type="title"/>
          </p:nvPr>
        </p:nvSpPr>
        <p:spPr>
          <a:xfrm>
            <a:off x="790550" y="414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RELEVANCE TO BIG DATA</a:t>
            </a:r>
            <a:endParaRPr sz="2400">
              <a:latin typeface="Times New Roman"/>
              <a:ea typeface="Times New Roman"/>
              <a:cs typeface="Times New Roman"/>
              <a:sym typeface="Times New Roman"/>
            </a:endParaRPr>
          </a:p>
        </p:txBody>
      </p:sp>
      <p:sp>
        <p:nvSpPr>
          <p:cNvPr id="114" name="Google Shape;114;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5" name="Google Shape;115;p16"/>
          <p:cNvSpPr/>
          <p:nvPr/>
        </p:nvSpPr>
        <p:spPr>
          <a:xfrm>
            <a:off x="2880685" y="1362635"/>
            <a:ext cx="2936400" cy="290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6"/>
          <p:cNvGrpSpPr/>
          <p:nvPr/>
        </p:nvGrpSpPr>
        <p:grpSpPr>
          <a:xfrm>
            <a:off x="3529534" y="1206408"/>
            <a:ext cx="1639879" cy="1620601"/>
            <a:chOff x="3614360" y="410488"/>
            <a:chExt cx="2166000" cy="2166000"/>
          </a:xfrm>
        </p:grpSpPr>
        <p:sp>
          <p:nvSpPr>
            <p:cNvPr id="117" name="Google Shape;117;p16"/>
            <p:cNvSpPr/>
            <p:nvPr/>
          </p:nvSpPr>
          <p:spPr>
            <a:xfrm>
              <a:off x="3614360" y="410488"/>
              <a:ext cx="2166000" cy="2166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nvSpPr>
          <p:spPr>
            <a:xfrm>
              <a:off x="3961563" y="924350"/>
              <a:ext cx="1496100" cy="702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Times New Roman"/>
                  <a:ea typeface="Times New Roman"/>
                  <a:cs typeface="Times New Roman"/>
                  <a:sym typeface="Times New Roman"/>
                </a:rPr>
                <a:t>VELOCITY</a:t>
              </a:r>
              <a:endParaRPr b="1" sz="1000">
                <a:solidFill>
                  <a:srgbClr val="FFFFFF"/>
                </a:solidFill>
                <a:latin typeface="Times New Roman"/>
                <a:ea typeface="Times New Roman"/>
                <a:cs typeface="Times New Roman"/>
                <a:sym typeface="Times New Roman"/>
              </a:endParaRPr>
            </a:p>
          </p:txBody>
        </p:sp>
      </p:grpSp>
      <p:grpSp>
        <p:nvGrpSpPr>
          <p:cNvPr id="119" name="Google Shape;119;p16"/>
          <p:cNvGrpSpPr/>
          <p:nvPr/>
        </p:nvGrpSpPr>
        <p:grpSpPr>
          <a:xfrm>
            <a:off x="2700590" y="2017022"/>
            <a:ext cx="1639879" cy="1620601"/>
            <a:chOff x="2519466" y="1493908"/>
            <a:chExt cx="2166000" cy="2166000"/>
          </a:xfrm>
        </p:grpSpPr>
        <p:sp>
          <p:nvSpPr>
            <p:cNvPr id="120" name="Google Shape;120;p16"/>
            <p:cNvSpPr/>
            <p:nvPr/>
          </p:nvSpPr>
          <p:spPr>
            <a:xfrm>
              <a:off x="2519466" y="1493908"/>
              <a:ext cx="2166000" cy="2166000"/>
            </a:xfrm>
            <a:prstGeom prst="ellips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nvSpPr>
          <p:spPr>
            <a:xfrm>
              <a:off x="2601163" y="2232100"/>
              <a:ext cx="1496100" cy="7029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Times New Roman"/>
                  <a:ea typeface="Times New Roman"/>
                  <a:cs typeface="Times New Roman"/>
                  <a:sym typeface="Times New Roman"/>
                </a:rPr>
                <a:t>VERACITY</a:t>
              </a:r>
              <a:endParaRPr b="1" sz="1000">
                <a:solidFill>
                  <a:srgbClr val="FFFFFF"/>
                </a:solidFill>
                <a:latin typeface="Times New Roman"/>
                <a:ea typeface="Times New Roman"/>
                <a:cs typeface="Times New Roman"/>
                <a:sym typeface="Times New Roman"/>
              </a:endParaRPr>
            </a:p>
          </p:txBody>
        </p:sp>
      </p:grpSp>
      <p:grpSp>
        <p:nvGrpSpPr>
          <p:cNvPr id="122" name="Google Shape;122;p16"/>
          <p:cNvGrpSpPr/>
          <p:nvPr/>
        </p:nvGrpSpPr>
        <p:grpSpPr>
          <a:xfrm>
            <a:off x="3526744" y="2819841"/>
            <a:ext cx="1639879" cy="1620601"/>
            <a:chOff x="3614356" y="2566908"/>
            <a:chExt cx="2166000" cy="2166000"/>
          </a:xfrm>
        </p:grpSpPr>
        <p:sp>
          <p:nvSpPr>
            <p:cNvPr id="123" name="Google Shape;123;p16"/>
            <p:cNvSpPr/>
            <p:nvPr/>
          </p:nvSpPr>
          <p:spPr>
            <a:xfrm>
              <a:off x="3614356" y="2566908"/>
              <a:ext cx="2166000" cy="2166000"/>
            </a:xfrm>
            <a:prstGeom prst="ellipse">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nvSpPr>
          <p:spPr>
            <a:xfrm>
              <a:off x="3961563" y="3539875"/>
              <a:ext cx="1496100" cy="7029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Times New Roman"/>
                  <a:ea typeface="Times New Roman"/>
                  <a:cs typeface="Times New Roman"/>
                  <a:sym typeface="Times New Roman"/>
                </a:rPr>
                <a:t>VARIETY</a:t>
              </a:r>
              <a:endParaRPr b="1" sz="1000">
                <a:solidFill>
                  <a:srgbClr val="FFFFFF"/>
                </a:solidFill>
                <a:latin typeface="Times New Roman"/>
                <a:ea typeface="Times New Roman"/>
                <a:cs typeface="Times New Roman"/>
                <a:sym typeface="Times New Roman"/>
              </a:endParaRPr>
            </a:p>
          </p:txBody>
        </p:sp>
      </p:grpSp>
      <p:grpSp>
        <p:nvGrpSpPr>
          <p:cNvPr id="125" name="Google Shape;125;p16"/>
          <p:cNvGrpSpPr/>
          <p:nvPr/>
        </p:nvGrpSpPr>
        <p:grpSpPr>
          <a:xfrm>
            <a:off x="4352906" y="2016997"/>
            <a:ext cx="1639879" cy="1620601"/>
            <a:chOff x="4701894" y="1493874"/>
            <a:chExt cx="2166000" cy="2166000"/>
          </a:xfrm>
        </p:grpSpPr>
        <p:sp>
          <p:nvSpPr>
            <p:cNvPr id="126" name="Google Shape;126;p16"/>
            <p:cNvSpPr/>
            <p:nvPr/>
          </p:nvSpPr>
          <p:spPr>
            <a:xfrm>
              <a:off x="4701894" y="1493874"/>
              <a:ext cx="2166000" cy="21660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nvSpPr>
          <p:spPr>
            <a:xfrm>
              <a:off x="5295688" y="2220300"/>
              <a:ext cx="1496100" cy="7029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Times New Roman"/>
                  <a:ea typeface="Times New Roman"/>
                  <a:cs typeface="Times New Roman"/>
                  <a:sym typeface="Times New Roman"/>
                </a:rPr>
                <a:t>VOLUME</a:t>
              </a:r>
              <a:endParaRPr b="1" sz="1000">
                <a:solidFill>
                  <a:srgbClr val="FFFFFF"/>
                </a:solidFill>
                <a:latin typeface="Times New Roman"/>
                <a:ea typeface="Times New Roman"/>
                <a:cs typeface="Times New Roman"/>
                <a:sym typeface="Times New Roman"/>
              </a:endParaRPr>
            </a:p>
          </p:txBody>
        </p:sp>
      </p:grpSp>
      <p:sp>
        <p:nvSpPr>
          <p:cNvPr id="128" name="Google Shape;128;p16"/>
          <p:cNvSpPr/>
          <p:nvPr/>
        </p:nvSpPr>
        <p:spPr>
          <a:xfrm>
            <a:off x="3766388" y="2208025"/>
            <a:ext cx="1234800" cy="1211100"/>
          </a:xfrm>
          <a:prstGeom prst="ellipse">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4 V’s of Big Data</a:t>
            </a:r>
            <a:endParaRPr b="1" sz="1000">
              <a:latin typeface="Times New Roman"/>
              <a:ea typeface="Times New Roman"/>
              <a:cs typeface="Times New Roman"/>
              <a:sym typeface="Times New Roman"/>
            </a:endParaRPr>
          </a:p>
        </p:txBody>
      </p:sp>
      <p:sp>
        <p:nvSpPr>
          <p:cNvPr id="129" name="Google Shape;129;p16"/>
          <p:cNvSpPr txBox="1"/>
          <p:nvPr/>
        </p:nvSpPr>
        <p:spPr>
          <a:xfrm>
            <a:off x="5817075" y="3068700"/>
            <a:ext cx="2115600" cy="1122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200">
                <a:solidFill>
                  <a:schemeClr val="dk2"/>
                </a:solidFill>
                <a:latin typeface="Times New Roman"/>
                <a:ea typeface="Times New Roman"/>
                <a:cs typeface="Times New Roman"/>
                <a:sym typeface="Times New Roman"/>
              </a:rPr>
              <a:t>Size of the dataset: 3.1 GB,</a:t>
            </a:r>
            <a:endParaRPr sz="1200">
              <a:solidFill>
                <a:schemeClr val="dk2"/>
              </a:solidFill>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en" sz="1200">
                <a:solidFill>
                  <a:schemeClr val="dk2"/>
                </a:solidFill>
                <a:latin typeface="Times New Roman"/>
                <a:ea typeface="Times New Roman"/>
                <a:cs typeface="Times New Roman"/>
                <a:sym typeface="Times New Roman"/>
              </a:rPr>
              <a:t>7,728,394 Rows</a:t>
            </a:r>
            <a:endParaRPr sz="1200">
              <a:solidFill>
                <a:schemeClr val="dk2"/>
              </a:solidFill>
              <a:latin typeface="Times New Roman"/>
              <a:ea typeface="Times New Roman"/>
              <a:cs typeface="Times New Roman"/>
              <a:sym typeface="Times New Roman"/>
            </a:endParaRPr>
          </a:p>
        </p:txBody>
      </p:sp>
      <p:sp>
        <p:nvSpPr>
          <p:cNvPr id="130" name="Google Shape;130;p16"/>
          <p:cNvSpPr txBox="1"/>
          <p:nvPr/>
        </p:nvSpPr>
        <p:spPr>
          <a:xfrm>
            <a:off x="746100" y="1505800"/>
            <a:ext cx="2358900" cy="7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Times New Roman"/>
                <a:ea typeface="Times New Roman"/>
                <a:cs typeface="Times New Roman"/>
                <a:sym typeface="Times New Roman"/>
              </a:rPr>
              <a:t>The dataset contains some outliers and noisy data, which we handled in the data cleaning process.</a:t>
            </a:r>
            <a:endParaRPr sz="1200">
              <a:solidFill>
                <a:schemeClr val="dk2"/>
              </a:solidFill>
              <a:latin typeface="Times New Roman"/>
              <a:ea typeface="Times New Roman"/>
              <a:cs typeface="Times New Roman"/>
              <a:sym typeface="Times New Roman"/>
            </a:endParaRPr>
          </a:p>
        </p:txBody>
      </p:sp>
      <p:sp>
        <p:nvSpPr>
          <p:cNvPr id="131" name="Google Shape;131;p16"/>
          <p:cNvSpPr txBox="1"/>
          <p:nvPr/>
        </p:nvSpPr>
        <p:spPr>
          <a:xfrm>
            <a:off x="5078138" y="1129350"/>
            <a:ext cx="2516700" cy="70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Times New Roman"/>
                <a:ea typeface="Times New Roman"/>
                <a:cs typeface="Times New Roman"/>
                <a:sym typeface="Times New Roman"/>
              </a:rPr>
              <a:t>Since our data is static, it does not </a:t>
            </a:r>
            <a:r>
              <a:rPr lang="en" sz="1200">
                <a:solidFill>
                  <a:schemeClr val="dk2"/>
                </a:solidFill>
                <a:latin typeface="Times New Roman"/>
                <a:ea typeface="Times New Roman"/>
                <a:cs typeface="Times New Roman"/>
                <a:sym typeface="Times New Roman"/>
              </a:rPr>
              <a:t>satisfy</a:t>
            </a:r>
            <a:r>
              <a:rPr lang="en" sz="1200">
                <a:solidFill>
                  <a:schemeClr val="dk2"/>
                </a:solidFill>
                <a:latin typeface="Times New Roman"/>
                <a:ea typeface="Times New Roman"/>
                <a:cs typeface="Times New Roman"/>
                <a:sym typeface="Times New Roman"/>
              </a:rPr>
              <a:t> the velocity component.</a:t>
            </a:r>
            <a:endParaRPr sz="1200">
              <a:solidFill>
                <a:schemeClr val="dk2"/>
              </a:solidFill>
              <a:latin typeface="Times New Roman"/>
              <a:ea typeface="Times New Roman"/>
              <a:cs typeface="Times New Roman"/>
              <a:sym typeface="Times New Roman"/>
            </a:endParaRPr>
          </a:p>
        </p:txBody>
      </p:sp>
      <p:sp>
        <p:nvSpPr>
          <p:cNvPr id="132" name="Google Shape;132;p16"/>
          <p:cNvSpPr txBox="1"/>
          <p:nvPr/>
        </p:nvSpPr>
        <p:spPr>
          <a:xfrm>
            <a:off x="621300" y="3735025"/>
            <a:ext cx="3033000" cy="91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Times New Roman"/>
                <a:ea typeface="Times New Roman"/>
                <a:cs typeface="Times New Roman"/>
                <a:sym typeface="Times New Roman"/>
              </a:rPr>
              <a:t>The data has been collected from a variety of </a:t>
            </a:r>
            <a:r>
              <a:rPr lang="en" sz="1200">
                <a:solidFill>
                  <a:schemeClr val="dk2"/>
                </a:solidFill>
                <a:latin typeface="Times New Roman"/>
                <a:ea typeface="Times New Roman"/>
                <a:cs typeface="Times New Roman"/>
                <a:sym typeface="Times New Roman"/>
              </a:rPr>
              <a:t>entities </a:t>
            </a:r>
            <a:r>
              <a:rPr lang="en" sz="1200">
                <a:solidFill>
                  <a:schemeClr val="dk2"/>
                </a:solidFill>
                <a:latin typeface="Times New Roman"/>
                <a:ea typeface="Times New Roman"/>
                <a:cs typeface="Times New Roman"/>
                <a:sym typeface="Times New Roman"/>
              </a:rPr>
              <a:t>that help us manipulate and </a:t>
            </a:r>
            <a:r>
              <a:rPr lang="en" sz="1200">
                <a:solidFill>
                  <a:schemeClr val="dk2"/>
                </a:solidFill>
                <a:latin typeface="Times New Roman"/>
                <a:ea typeface="Times New Roman"/>
                <a:cs typeface="Times New Roman"/>
                <a:sym typeface="Times New Roman"/>
              </a:rPr>
              <a:t>analyze</a:t>
            </a:r>
            <a:r>
              <a:rPr lang="en" sz="1200">
                <a:solidFill>
                  <a:schemeClr val="dk2"/>
                </a:solidFill>
                <a:latin typeface="Times New Roman"/>
                <a:ea typeface="Times New Roman"/>
                <a:cs typeface="Times New Roman"/>
                <a:sym typeface="Times New Roman"/>
              </a:rPr>
              <a:t> the data.</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684225" y="557350"/>
            <a:ext cx="20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OUR WORK</a:t>
            </a:r>
            <a:endParaRPr sz="2400">
              <a:latin typeface="Times New Roman"/>
              <a:ea typeface="Times New Roman"/>
              <a:cs typeface="Times New Roman"/>
              <a:sym typeface="Times New Roman"/>
            </a:endParaRPr>
          </a:p>
        </p:txBody>
      </p:sp>
      <p:sp>
        <p:nvSpPr>
          <p:cNvPr id="138" name="Google Shape;138;p17"/>
          <p:cNvSpPr txBox="1"/>
          <p:nvPr>
            <p:ph idx="12" type="sldNum"/>
          </p:nvPr>
        </p:nvSpPr>
        <p:spPr>
          <a:xfrm>
            <a:off x="8575627" y="474356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17"/>
          <p:cNvPicPr preferRelativeResize="0"/>
          <p:nvPr/>
        </p:nvPicPr>
        <p:blipFill>
          <a:blip r:embed="rId3">
            <a:alphaModFix amt="20000"/>
          </a:blip>
          <a:stretch>
            <a:fillRect/>
          </a:stretch>
        </p:blipFill>
        <p:spPr>
          <a:xfrm>
            <a:off x="0" y="2"/>
            <a:ext cx="9144000" cy="5118245"/>
          </a:xfrm>
          <a:prstGeom prst="rect">
            <a:avLst/>
          </a:prstGeom>
          <a:noFill/>
          <a:ln>
            <a:noFill/>
          </a:ln>
          <a:effectLst>
            <a:outerShdw blurRad="57150" rotWithShape="0" algn="bl" dir="5400000" dist="19050">
              <a:srgbClr val="000000">
                <a:alpha val="28000"/>
              </a:srgbClr>
            </a:outerShdw>
          </a:effectLst>
        </p:spPr>
      </p:pic>
      <p:pic>
        <p:nvPicPr>
          <p:cNvPr id="140" name="Google Shape;140;p17"/>
          <p:cNvPicPr preferRelativeResize="0"/>
          <p:nvPr/>
        </p:nvPicPr>
        <p:blipFill>
          <a:blip r:embed="rId4">
            <a:alphaModFix/>
          </a:blip>
          <a:stretch>
            <a:fillRect/>
          </a:stretch>
        </p:blipFill>
        <p:spPr>
          <a:xfrm>
            <a:off x="-2637" y="2464575"/>
            <a:ext cx="2653676" cy="2653676"/>
          </a:xfrm>
          <a:prstGeom prst="rect">
            <a:avLst/>
          </a:prstGeom>
          <a:noFill/>
          <a:ln>
            <a:noFill/>
          </a:ln>
        </p:spPr>
      </p:pic>
      <p:sp>
        <p:nvSpPr>
          <p:cNvPr id="141" name="Google Shape;141;p17"/>
          <p:cNvSpPr txBox="1"/>
          <p:nvPr/>
        </p:nvSpPr>
        <p:spPr>
          <a:xfrm>
            <a:off x="2112600" y="1237625"/>
            <a:ext cx="53772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Times New Roman"/>
                <a:ea typeface="Times New Roman"/>
                <a:cs typeface="Times New Roman"/>
                <a:sym typeface="Times New Roman"/>
              </a:rPr>
              <a:t>OVERVIEW OF THE DATASET AND USE CASE</a:t>
            </a:r>
            <a:endParaRPr b="1" sz="1800">
              <a:solidFill>
                <a:schemeClr val="dk2"/>
              </a:solidFill>
              <a:latin typeface="Times New Roman"/>
              <a:ea typeface="Times New Roman"/>
              <a:cs typeface="Times New Roman"/>
              <a:sym typeface="Times New Roman"/>
            </a:endParaRPr>
          </a:p>
        </p:txBody>
      </p:sp>
      <p:sp>
        <p:nvSpPr>
          <p:cNvPr id="142" name="Google Shape;142;p17"/>
          <p:cNvSpPr txBox="1"/>
          <p:nvPr/>
        </p:nvSpPr>
        <p:spPr>
          <a:xfrm>
            <a:off x="2063125" y="2060575"/>
            <a:ext cx="5426700" cy="2125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We got our dataset from Kaggle. </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The size of dataset is 3.1GB. </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It includes 49 states of the USA. </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The accident data were collected from February 2016 to March 2023. The dataset currently contains approximately 7.7 million accident records.</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accen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8"/>
          <p:cNvPicPr preferRelativeResize="0"/>
          <p:nvPr/>
        </p:nvPicPr>
        <p:blipFill>
          <a:blip r:embed="rId3">
            <a:alphaModFix amt="20000"/>
          </a:blip>
          <a:stretch>
            <a:fillRect/>
          </a:stretch>
        </p:blipFill>
        <p:spPr>
          <a:xfrm>
            <a:off x="0" y="2"/>
            <a:ext cx="9144000" cy="5118245"/>
          </a:xfrm>
          <a:prstGeom prst="rect">
            <a:avLst/>
          </a:prstGeom>
          <a:noFill/>
          <a:ln>
            <a:noFill/>
          </a:ln>
          <a:effectLst>
            <a:outerShdw blurRad="57150" rotWithShape="0" algn="bl" dir="5400000" dist="19050">
              <a:srgbClr val="000000">
                <a:alpha val="28000"/>
              </a:srgbClr>
            </a:outerShdw>
          </a:effectLst>
        </p:spPr>
      </p:pic>
      <p:sp>
        <p:nvSpPr>
          <p:cNvPr id="148" name="Google Shape;148;p18"/>
          <p:cNvSpPr txBox="1"/>
          <p:nvPr>
            <p:ph type="title"/>
          </p:nvPr>
        </p:nvSpPr>
        <p:spPr>
          <a:xfrm>
            <a:off x="684225" y="557350"/>
            <a:ext cx="20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OUR WORK</a:t>
            </a:r>
            <a:endParaRPr sz="2400">
              <a:latin typeface="Times New Roman"/>
              <a:ea typeface="Times New Roman"/>
              <a:cs typeface="Times New Roman"/>
              <a:sym typeface="Times New Roman"/>
            </a:endParaRPr>
          </a:p>
        </p:txBody>
      </p:sp>
      <p:sp>
        <p:nvSpPr>
          <p:cNvPr id="149" name="Google Shape;149;p18"/>
          <p:cNvSpPr txBox="1"/>
          <p:nvPr>
            <p:ph idx="12" type="sldNum"/>
          </p:nvPr>
        </p:nvSpPr>
        <p:spPr>
          <a:xfrm>
            <a:off x="8575627" y="474356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18"/>
          <p:cNvSpPr txBox="1"/>
          <p:nvPr/>
        </p:nvSpPr>
        <p:spPr>
          <a:xfrm>
            <a:off x="2251875" y="1234725"/>
            <a:ext cx="48711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Times New Roman"/>
                <a:ea typeface="Times New Roman"/>
                <a:cs typeface="Times New Roman"/>
                <a:sym typeface="Times New Roman"/>
              </a:rPr>
              <a:t>CLEANING AND PREPROCESSING DATA</a:t>
            </a:r>
            <a:endParaRPr b="1" sz="1800">
              <a:solidFill>
                <a:schemeClr val="dk2"/>
              </a:solidFill>
              <a:latin typeface="Times New Roman"/>
              <a:ea typeface="Times New Roman"/>
              <a:cs typeface="Times New Roman"/>
              <a:sym typeface="Times New Roman"/>
            </a:endParaRPr>
          </a:p>
        </p:txBody>
      </p:sp>
      <p:sp>
        <p:nvSpPr>
          <p:cNvPr id="151" name="Google Shape;151;p18"/>
          <p:cNvSpPr txBox="1"/>
          <p:nvPr/>
        </p:nvSpPr>
        <p:spPr>
          <a:xfrm>
            <a:off x="2251875" y="2029100"/>
            <a:ext cx="6242100" cy="161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The dataset initially had 46 features and 7,728,394 rows.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Duplicate rows were removed, and those with over 40 null values were dropped.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Missing values were filled using forward and backward methods.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To reduce dimensionality, 16 columns were removed, and rows with null values in three specific columns were dropped.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Post-cleaning, 31 features and 5,989,916 rows remained.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The cleaned dataset was saved as a Parquet file.</a:t>
            </a:r>
            <a:endParaRPr>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accent1"/>
              </a:solidFill>
              <a:latin typeface="Times New Roman"/>
              <a:ea typeface="Times New Roman"/>
              <a:cs typeface="Times New Roman"/>
              <a:sym typeface="Times New Roman"/>
            </a:endParaRPr>
          </a:p>
        </p:txBody>
      </p:sp>
      <p:pic>
        <p:nvPicPr>
          <p:cNvPr id="152" name="Google Shape;152;p18"/>
          <p:cNvPicPr preferRelativeResize="0"/>
          <p:nvPr/>
        </p:nvPicPr>
        <p:blipFill>
          <a:blip r:embed="rId4">
            <a:alphaModFix/>
          </a:blip>
          <a:stretch>
            <a:fillRect/>
          </a:stretch>
        </p:blipFill>
        <p:spPr>
          <a:xfrm>
            <a:off x="-39325" y="2684100"/>
            <a:ext cx="2459400" cy="245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9"/>
          <p:cNvPicPr preferRelativeResize="0"/>
          <p:nvPr/>
        </p:nvPicPr>
        <p:blipFill>
          <a:blip r:embed="rId3">
            <a:alphaModFix amt="20000"/>
          </a:blip>
          <a:stretch>
            <a:fillRect/>
          </a:stretch>
        </p:blipFill>
        <p:spPr>
          <a:xfrm>
            <a:off x="0" y="12627"/>
            <a:ext cx="9144000" cy="5118245"/>
          </a:xfrm>
          <a:prstGeom prst="rect">
            <a:avLst/>
          </a:prstGeom>
          <a:noFill/>
          <a:ln>
            <a:noFill/>
          </a:ln>
          <a:effectLst>
            <a:outerShdw blurRad="57150" rotWithShape="0" algn="bl" dir="5400000" dist="19050">
              <a:srgbClr val="000000">
                <a:alpha val="28000"/>
              </a:srgbClr>
            </a:outerShdw>
          </a:effectLst>
        </p:spPr>
      </p:pic>
      <p:sp>
        <p:nvSpPr>
          <p:cNvPr id="158" name="Google Shape;158;p19"/>
          <p:cNvSpPr txBox="1"/>
          <p:nvPr>
            <p:ph type="title"/>
          </p:nvPr>
        </p:nvSpPr>
        <p:spPr>
          <a:xfrm>
            <a:off x="684225" y="557350"/>
            <a:ext cx="20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OUR WORK</a:t>
            </a:r>
            <a:endParaRPr sz="2400">
              <a:latin typeface="Times New Roman"/>
              <a:ea typeface="Times New Roman"/>
              <a:cs typeface="Times New Roman"/>
              <a:sym typeface="Times New Roman"/>
            </a:endParaRPr>
          </a:p>
        </p:txBody>
      </p:sp>
      <p:sp>
        <p:nvSpPr>
          <p:cNvPr id="159" name="Google Shape;159;p19"/>
          <p:cNvSpPr txBox="1"/>
          <p:nvPr>
            <p:ph idx="12" type="sldNum"/>
          </p:nvPr>
        </p:nvSpPr>
        <p:spPr>
          <a:xfrm>
            <a:off x="8575627" y="474356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19"/>
          <p:cNvSpPr txBox="1"/>
          <p:nvPr/>
        </p:nvSpPr>
        <p:spPr>
          <a:xfrm>
            <a:off x="2983900" y="617550"/>
            <a:ext cx="4911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Times New Roman"/>
                <a:ea typeface="Times New Roman"/>
                <a:cs typeface="Times New Roman"/>
                <a:sym typeface="Times New Roman"/>
              </a:rPr>
              <a:t>DATA ANALYSIS AND VISUALIZATION</a:t>
            </a:r>
            <a:endParaRPr b="1" sz="1800">
              <a:solidFill>
                <a:schemeClr val="dk2"/>
              </a:solidFill>
              <a:latin typeface="Times New Roman"/>
              <a:ea typeface="Times New Roman"/>
              <a:cs typeface="Times New Roman"/>
              <a:sym typeface="Times New Roman"/>
            </a:endParaRPr>
          </a:p>
        </p:txBody>
      </p:sp>
      <p:sp>
        <p:nvSpPr>
          <p:cNvPr id="161" name="Google Shape;161;p19"/>
          <p:cNvSpPr txBox="1"/>
          <p:nvPr/>
        </p:nvSpPr>
        <p:spPr>
          <a:xfrm>
            <a:off x="2866975" y="1051850"/>
            <a:ext cx="318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State-wise Aggregation</a:t>
            </a:r>
            <a:endParaRPr b="1" sz="1300">
              <a:solidFill>
                <a:schemeClr val="accent1"/>
              </a:solidFill>
              <a:latin typeface="Lato"/>
              <a:ea typeface="Lato"/>
              <a:cs typeface="Lato"/>
              <a:sym typeface="Lato"/>
            </a:endParaRPr>
          </a:p>
        </p:txBody>
      </p:sp>
      <p:pic>
        <p:nvPicPr>
          <p:cNvPr id="162" name="Google Shape;162;p19"/>
          <p:cNvPicPr preferRelativeResize="0"/>
          <p:nvPr/>
        </p:nvPicPr>
        <p:blipFill>
          <a:blip r:embed="rId4">
            <a:alphaModFix/>
          </a:blip>
          <a:stretch>
            <a:fillRect/>
          </a:stretch>
        </p:blipFill>
        <p:spPr>
          <a:xfrm>
            <a:off x="0" y="4347900"/>
            <a:ext cx="770350" cy="770350"/>
          </a:xfrm>
          <a:prstGeom prst="rect">
            <a:avLst/>
          </a:prstGeom>
          <a:noFill/>
          <a:ln>
            <a:noFill/>
          </a:ln>
        </p:spPr>
      </p:pic>
      <p:pic>
        <p:nvPicPr>
          <p:cNvPr id="163" name="Google Shape;163;p19"/>
          <p:cNvPicPr preferRelativeResize="0"/>
          <p:nvPr/>
        </p:nvPicPr>
        <p:blipFill>
          <a:blip r:embed="rId5">
            <a:alphaModFix/>
          </a:blip>
          <a:stretch>
            <a:fillRect/>
          </a:stretch>
        </p:blipFill>
        <p:spPr>
          <a:xfrm>
            <a:off x="586425" y="1477450"/>
            <a:ext cx="2848475" cy="2908824"/>
          </a:xfrm>
          <a:prstGeom prst="rect">
            <a:avLst/>
          </a:prstGeom>
          <a:noFill/>
          <a:ln>
            <a:noFill/>
          </a:ln>
        </p:spPr>
      </p:pic>
      <p:pic>
        <p:nvPicPr>
          <p:cNvPr id="164" name="Google Shape;164;p19"/>
          <p:cNvPicPr preferRelativeResize="0"/>
          <p:nvPr/>
        </p:nvPicPr>
        <p:blipFill>
          <a:blip r:embed="rId6">
            <a:alphaModFix/>
          </a:blip>
          <a:stretch>
            <a:fillRect/>
          </a:stretch>
        </p:blipFill>
        <p:spPr>
          <a:xfrm>
            <a:off x="4304825" y="1507550"/>
            <a:ext cx="3795875" cy="2840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0"/>
          <p:cNvPicPr preferRelativeResize="0"/>
          <p:nvPr/>
        </p:nvPicPr>
        <p:blipFill>
          <a:blip r:embed="rId3">
            <a:alphaModFix amt="20000"/>
          </a:blip>
          <a:stretch>
            <a:fillRect/>
          </a:stretch>
        </p:blipFill>
        <p:spPr>
          <a:xfrm>
            <a:off x="0" y="2"/>
            <a:ext cx="9144000" cy="5118245"/>
          </a:xfrm>
          <a:prstGeom prst="rect">
            <a:avLst/>
          </a:prstGeom>
          <a:noFill/>
          <a:ln>
            <a:noFill/>
          </a:ln>
          <a:effectLst>
            <a:outerShdw blurRad="57150" rotWithShape="0" algn="bl" dir="5400000" dist="19050">
              <a:srgbClr val="000000">
                <a:alpha val="28000"/>
              </a:srgbClr>
            </a:outerShdw>
          </a:effectLst>
        </p:spPr>
      </p:pic>
      <p:sp>
        <p:nvSpPr>
          <p:cNvPr id="170" name="Google Shape;170;p20"/>
          <p:cNvSpPr txBox="1"/>
          <p:nvPr>
            <p:ph type="title"/>
          </p:nvPr>
        </p:nvSpPr>
        <p:spPr>
          <a:xfrm>
            <a:off x="684225" y="557350"/>
            <a:ext cx="20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OUR WORK</a:t>
            </a:r>
            <a:endParaRPr sz="2400">
              <a:latin typeface="Times New Roman"/>
              <a:ea typeface="Times New Roman"/>
              <a:cs typeface="Times New Roman"/>
              <a:sym typeface="Times New Roman"/>
            </a:endParaRPr>
          </a:p>
        </p:txBody>
      </p:sp>
      <p:sp>
        <p:nvSpPr>
          <p:cNvPr id="171" name="Google Shape;171;p20"/>
          <p:cNvSpPr txBox="1"/>
          <p:nvPr>
            <p:ph idx="12" type="sldNum"/>
          </p:nvPr>
        </p:nvSpPr>
        <p:spPr>
          <a:xfrm>
            <a:off x="8575627" y="474356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0"/>
          <p:cNvSpPr txBox="1"/>
          <p:nvPr/>
        </p:nvSpPr>
        <p:spPr>
          <a:xfrm>
            <a:off x="2707425" y="628150"/>
            <a:ext cx="5650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Times New Roman"/>
                <a:ea typeface="Times New Roman"/>
                <a:cs typeface="Times New Roman"/>
                <a:sym typeface="Times New Roman"/>
              </a:rPr>
              <a:t>DATA ANALYSIS AND VISUALIZATION CONTD.</a:t>
            </a:r>
            <a:endParaRPr b="1" sz="1800">
              <a:solidFill>
                <a:schemeClr val="dk2"/>
              </a:solidFill>
              <a:latin typeface="Times New Roman"/>
              <a:ea typeface="Times New Roman"/>
              <a:cs typeface="Times New Roman"/>
              <a:sym typeface="Times New Roman"/>
            </a:endParaRPr>
          </a:p>
        </p:txBody>
      </p:sp>
      <p:sp>
        <p:nvSpPr>
          <p:cNvPr id="173" name="Google Shape;173;p20"/>
          <p:cNvSpPr txBox="1"/>
          <p:nvPr/>
        </p:nvSpPr>
        <p:spPr>
          <a:xfrm>
            <a:off x="3400675" y="1092550"/>
            <a:ext cx="217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Temporal Trends</a:t>
            </a:r>
            <a:endParaRPr b="1" sz="1300">
              <a:solidFill>
                <a:schemeClr val="accent1"/>
              </a:solidFill>
              <a:latin typeface="Lato"/>
              <a:ea typeface="Lato"/>
              <a:cs typeface="Lato"/>
              <a:sym typeface="Lato"/>
            </a:endParaRPr>
          </a:p>
        </p:txBody>
      </p:sp>
      <p:pic>
        <p:nvPicPr>
          <p:cNvPr id="174" name="Google Shape;174;p20"/>
          <p:cNvPicPr preferRelativeResize="0"/>
          <p:nvPr/>
        </p:nvPicPr>
        <p:blipFill>
          <a:blip r:embed="rId4">
            <a:alphaModFix/>
          </a:blip>
          <a:stretch>
            <a:fillRect/>
          </a:stretch>
        </p:blipFill>
        <p:spPr>
          <a:xfrm>
            <a:off x="0" y="4171000"/>
            <a:ext cx="947250" cy="947250"/>
          </a:xfrm>
          <a:prstGeom prst="rect">
            <a:avLst/>
          </a:prstGeom>
          <a:noFill/>
          <a:ln>
            <a:noFill/>
          </a:ln>
        </p:spPr>
      </p:pic>
      <p:pic>
        <p:nvPicPr>
          <p:cNvPr id="175" name="Google Shape;175;p20"/>
          <p:cNvPicPr preferRelativeResize="0"/>
          <p:nvPr/>
        </p:nvPicPr>
        <p:blipFill>
          <a:blip r:embed="rId5">
            <a:alphaModFix/>
          </a:blip>
          <a:stretch>
            <a:fillRect/>
          </a:stretch>
        </p:blipFill>
        <p:spPr>
          <a:xfrm>
            <a:off x="4429200" y="1494637"/>
            <a:ext cx="4440349" cy="2589200"/>
          </a:xfrm>
          <a:prstGeom prst="rect">
            <a:avLst/>
          </a:prstGeom>
          <a:noFill/>
          <a:ln>
            <a:noFill/>
          </a:ln>
        </p:spPr>
      </p:pic>
      <p:pic>
        <p:nvPicPr>
          <p:cNvPr id="176" name="Google Shape;176;p20"/>
          <p:cNvPicPr preferRelativeResize="0"/>
          <p:nvPr/>
        </p:nvPicPr>
        <p:blipFill>
          <a:blip r:embed="rId6">
            <a:alphaModFix/>
          </a:blip>
          <a:stretch>
            <a:fillRect/>
          </a:stretch>
        </p:blipFill>
        <p:spPr>
          <a:xfrm>
            <a:off x="163700" y="1520075"/>
            <a:ext cx="4076600" cy="253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1"/>
          <p:cNvPicPr preferRelativeResize="0"/>
          <p:nvPr/>
        </p:nvPicPr>
        <p:blipFill>
          <a:blip r:embed="rId3">
            <a:alphaModFix amt="20000"/>
          </a:blip>
          <a:stretch>
            <a:fillRect/>
          </a:stretch>
        </p:blipFill>
        <p:spPr>
          <a:xfrm>
            <a:off x="0" y="2"/>
            <a:ext cx="9144000" cy="5118245"/>
          </a:xfrm>
          <a:prstGeom prst="rect">
            <a:avLst/>
          </a:prstGeom>
          <a:noFill/>
          <a:ln>
            <a:noFill/>
          </a:ln>
          <a:effectLst>
            <a:outerShdw blurRad="57150" rotWithShape="0" algn="bl" dir="5400000" dist="19050">
              <a:srgbClr val="000000">
                <a:alpha val="28000"/>
              </a:srgbClr>
            </a:outerShdw>
          </a:effectLst>
        </p:spPr>
      </p:pic>
      <p:sp>
        <p:nvSpPr>
          <p:cNvPr id="182" name="Google Shape;182;p21"/>
          <p:cNvSpPr txBox="1"/>
          <p:nvPr>
            <p:ph type="title"/>
          </p:nvPr>
        </p:nvSpPr>
        <p:spPr>
          <a:xfrm>
            <a:off x="684225" y="557350"/>
            <a:ext cx="20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OUR WORK</a:t>
            </a:r>
            <a:endParaRPr sz="2400">
              <a:latin typeface="Times New Roman"/>
              <a:ea typeface="Times New Roman"/>
              <a:cs typeface="Times New Roman"/>
              <a:sym typeface="Times New Roman"/>
            </a:endParaRPr>
          </a:p>
        </p:txBody>
      </p:sp>
      <p:sp>
        <p:nvSpPr>
          <p:cNvPr id="183" name="Google Shape;183;p21"/>
          <p:cNvSpPr txBox="1"/>
          <p:nvPr>
            <p:ph idx="12" type="sldNum"/>
          </p:nvPr>
        </p:nvSpPr>
        <p:spPr>
          <a:xfrm>
            <a:off x="8575627" y="474356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21"/>
          <p:cNvSpPr txBox="1"/>
          <p:nvPr/>
        </p:nvSpPr>
        <p:spPr>
          <a:xfrm>
            <a:off x="2707425" y="628150"/>
            <a:ext cx="5560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Times New Roman"/>
                <a:ea typeface="Times New Roman"/>
                <a:cs typeface="Times New Roman"/>
                <a:sym typeface="Times New Roman"/>
              </a:rPr>
              <a:t>DATA ANALYSIS AND VISUALIZATION CONTD.</a:t>
            </a:r>
            <a:endParaRPr b="1" sz="1800">
              <a:solidFill>
                <a:schemeClr val="dk2"/>
              </a:solidFill>
              <a:latin typeface="Times New Roman"/>
              <a:ea typeface="Times New Roman"/>
              <a:cs typeface="Times New Roman"/>
              <a:sym typeface="Times New Roman"/>
            </a:endParaRPr>
          </a:p>
        </p:txBody>
      </p:sp>
      <p:sp>
        <p:nvSpPr>
          <p:cNvPr id="185" name="Google Shape;185;p21"/>
          <p:cNvSpPr txBox="1"/>
          <p:nvPr/>
        </p:nvSpPr>
        <p:spPr>
          <a:xfrm>
            <a:off x="3497775" y="1092550"/>
            <a:ext cx="1532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Weather Impact</a:t>
            </a:r>
            <a:endParaRPr b="1" sz="1300">
              <a:solidFill>
                <a:schemeClr val="accent1"/>
              </a:solidFill>
              <a:latin typeface="Lato"/>
              <a:ea typeface="Lato"/>
              <a:cs typeface="Lato"/>
              <a:sym typeface="Lato"/>
            </a:endParaRPr>
          </a:p>
        </p:txBody>
      </p:sp>
      <p:pic>
        <p:nvPicPr>
          <p:cNvPr id="186" name="Google Shape;186;p21"/>
          <p:cNvPicPr preferRelativeResize="0"/>
          <p:nvPr/>
        </p:nvPicPr>
        <p:blipFill>
          <a:blip r:embed="rId4">
            <a:alphaModFix/>
          </a:blip>
          <a:stretch>
            <a:fillRect/>
          </a:stretch>
        </p:blipFill>
        <p:spPr>
          <a:xfrm>
            <a:off x="0" y="4171000"/>
            <a:ext cx="947250" cy="947250"/>
          </a:xfrm>
          <a:prstGeom prst="rect">
            <a:avLst/>
          </a:prstGeom>
          <a:noFill/>
          <a:ln>
            <a:noFill/>
          </a:ln>
        </p:spPr>
      </p:pic>
      <p:pic>
        <p:nvPicPr>
          <p:cNvPr id="187" name="Google Shape;187;p21"/>
          <p:cNvPicPr preferRelativeResize="0"/>
          <p:nvPr/>
        </p:nvPicPr>
        <p:blipFill>
          <a:blip r:embed="rId5">
            <a:alphaModFix/>
          </a:blip>
          <a:stretch>
            <a:fillRect/>
          </a:stretch>
        </p:blipFill>
        <p:spPr>
          <a:xfrm>
            <a:off x="228000" y="1638238"/>
            <a:ext cx="3800115" cy="2146838"/>
          </a:xfrm>
          <a:prstGeom prst="rect">
            <a:avLst/>
          </a:prstGeom>
          <a:noFill/>
          <a:ln>
            <a:noFill/>
          </a:ln>
        </p:spPr>
      </p:pic>
      <p:pic>
        <p:nvPicPr>
          <p:cNvPr id="188" name="Google Shape;188;p21"/>
          <p:cNvPicPr preferRelativeResize="0"/>
          <p:nvPr/>
        </p:nvPicPr>
        <p:blipFill>
          <a:blip r:embed="rId6">
            <a:alphaModFix/>
          </a:blip>
          <a:stretch>
            <a:fillRect/>
          </a:stretch>
        </p:blipFill>
        <p:spPr>
          <a:xfrm>
            <a:off x="4329425" y="1638250"/>
            <a:ext cx="3895025" cy="219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